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4"/>
  </p:sldMasterIdLst>
  <p:notesMasterIdLst>
    <p:notesMasterId r:id="rId126"/>
  </p:notesMasterIdLst>
  <p:sldIdLst>
    <p:sldId id="322" r:id="rId5"/>
    <p:sldId id="312" r:id="rId6"/>
    <p:sldId id="314" r:id="rId7"/>
    <p:sldId id="286" r:id="rId8"/>
    <p:sldId id="445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446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438" r:id="rId35"/>
    <p:sldId id="349" r:id="rId36"/>
    <p:sldId id="350" r:id="rId37"/>
    <p:sldId id="351" r:id="rId38"/>
    <p:sldId id="447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368" r:id="rId55"/>
    <p:sldId id="369" r:id="rId56"/>
    <p:sldId id="448" r:id="rId57"/>
    <p:sldId id="371" r:id="rId58"/>
    <p:sldId id="439" r:id="rId59"/>
    <p:sldId id="440" r:id="rId60"/>
    <p:sldId id="441" r:id="rId61"/>
    <p:sldId id="372" r:id="rId62"/>
    <p:sldId id="373" r:id="rId63"/>
    <p:sldId id="442" r:id="rId64"/>
    <p:sldId id="443" r:id="rId65"/>
    <p:sldId id="374" r:id="rId66"/>
    <p:sldId id="375" r:id="rId67"/>
    <p:sldId id="376" r:id="rId68"/>
    <p:sldId id="449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386" r:id="rId78"/>
    <p:sldId id="389" r:id="rId79"/>
    <p:sldId id="390" r:id="rId80"/>
    <p:sldId id="391" r:id="rId81"/>
    <p:sldId id="451" r:id="rId82"/>
    <p:sldId id="394" r:id="rId83"/>
    <p:sldId id="395" r:id="rId84"/>
    <p:sldId id="396" r:id="rId85"/>
    <p:sldId id="452" r:id="rId86"/>
    <p:sldId id="398" r:id="rId87"/>
    <p:sldId id="399" r:id="rId88"/>
    <p:sldId id="400" r:id="rId89"/>
    <p:sldId id="401" r:id="rId90"/>
    <p:sldId id="402" r:id="rId91"/>
    <p:sldId id="403" r:id="rId92"/>
    <p:sldId id="404" r:id="rId93"/>
    <p:sldId id="453" r:id="rId94"/>
    <p:sldId id="406" r:id="rId95"/>
    <p:sldId id="407" r:id="rId96"/>
    <p:sldId id="408" r:id="rId97"/>
    <p:sldId id="409" r:id="rId98"/>
    <p:sldId id="410" r:id="rId99"/>
    <p:sldId id="444" r:id="rId100"/>
    <p:sldId id="454" r:id="rId101"/>
    <p:sldId id="413" r:id="rId102"/>
    <p:sldId id="414" r:id="rId103"/>
    <p:sldId id="415" r:id="rId104"/>
    <p:sldId id="416" r:id="rId105"/>
    <p:sldId id="417" r:id="rId106"/>
    <p:sldId id="418" r:id="rId107"/>
    <p:sldId id="419" r:id="rId108"/>
    <p:sldId id="420" r:id="rId109"/>
    <p:sldId id="458" r:id="rId110"/>
    <p:sldId id="459" r:id="rId111"/>
    <p:sldId id="457" r:id="rId112"/>
    <p:sldId id="421" r:id="rId113"/>
    <p:sldId id="422" r:id="rId114"/>
    <p:sldId id="455" r:id="rId115"/>
    <p:sldId id="424" r:id="rId116"/>
    <p:sldId id="425" r:id="rId117"/>
    <p:sldId id="426" r:id="rId118"/>
    <p:sldId id="427" r:id="rId119"/>
    <p:sldId id="428" r:id="rId120"/>
    <p:sldId id="429" r:id="rId121"/>
    <p:sldId id="461" r:id="rId122"/>
    <p:sldId id="462" r:id="rId123"/>
    <p:sldId id="430" r:id="rId124"/>
    <p:sldId id="456" r:id="rId125"/>
  </p:sldIdLst>
  <p:sldSz cx="9144000" cy="5143500" type="screen16x9"/>
  <p:notesSz cx="7077075" cy="9363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5F75F3-59BA-4C4B-9342-E6220EE77B40}">
          <p14:sldIdLst>
            <p14:sldId id="322"/>
            <p14:sldId id="312"/>
            <p14:sldId id="314"/>
            <p14:sldId id="286"/>
            <p14:sldId id="445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URScript Lab Exercise" id="{4BAC5A9A-1131-487E-8E92-463307496843}">
          <p14:sldIdLst>
            <p14:sldId id="337"/>
          </p14:sldIdLst>
        </p14:section>
        <p14:section name="Variables" id="{179A53C0-6576-4842-A321-9470B9D8D477}">
          <p14:sldIdLst>
            <p14:sldId id="446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438"/>
            <p14:sldId id="349"/>
            <p14:sldId id="350"/>
            <p14:sldId id="351"/>
            <p14:sldId id="447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448"/>
            <p14:sldId id="371"/>
            <p14:sldId id="439"/>
            <p14:sldId id="440"/>
            <p14:sldId id="441"/>
            <p14:sldId id="372"/>
            <p14:sldId id="373"/>
            <p14:sldId id="442"/>
            <p14:sldId id="443"/>
            <p14:sldId id="374"/>
          </p14:sldIdLst>
        </p14:section>
        <p14:section name="Advanced use of TCP Lab Exercise" id="{379E184A-246A-45C2-8C83-5E5580F433F4}">
          <p14:sldIdLst>
            <p14:sldId id="375"/>
            <p14:sldId id="376"/>
            <p14:sldId id="449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9"/>
          </p14:sldIdLst>
        </p14:section>
        <p14:section name="Modbus Server Lab Exercise" id="{C1A18A3A-D61C-4A17-9907-EEBFF10DC080}">
          <p14:sldIdLst>
            <p14:sldId id="390"/>
            <p14:sldId id="391"/>
          </p14:sldIdLst>
        </p14:section>
        <p14:section name="FTP server" id="{04C066BA-1874-4CF5-ABD6-2C71072B5901}">
          <p14:sldIdLst>
            <p14:sldId id="451"/>
            <p14:sldId id="394"/>
            <p14:sldId id="395"/>
          </p14:sldIdLst>
        </p14:section>
        <p14:section name="FTP Server Lab Exercise" id="{D48205C1-37C0-4C38-B0E4-7DF560DBD4B2}">
          <p14:sldIdLst>
            <p14:sldId id="396"/>
          </p14:sldIdLst>
        </p14:section>
        <p14:section name="Dashboard Server" id="{25935875-A9CF-43A5-A281-895E7E1885F7}">
          <p14:sldIdLst>
            <p14:sldId id="452"/>
            <p14:sldId id="398"/>
            <p14:sldId id="399"/>
            <p14:sldId id="400"/>
            <p14:sldId id="401"/>
            <p14:sldId id="402"/>
            <p14:sldId id="403"/>
          </p14:sldIdLst>
        </p14:section>
        <p14:section name="Dashboard server Lab Exercise" id="{B8F8E042-31F3-482B-9669-AF1402657FC8}">
          <p14:sldIdLst>
            <p14:sldId id="404"/>
            <p14:sldId id="453"/>
            <p14:sldId id="406"/>
            <p14:sldId id="407"/>
            <p14:sldId id="408"/>
            <p14:sldId id="409"/>
            <p14:sldId id="410"/>
            <p14:sldId id="444"/>
          </p14:sldIdLst>
        </p14:section>
        <p14:section name="Client interfaces Lab Exercise" id="{2C11178A-8A51-4A0D-B532-0E99238DEF65}">
          <p14:sldIdLst>
            <p14:sldId id="454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58"/>
            <p14:sldId id="459"/>
            <p14:sldId id="457"/>
          </p14:sldIdLst>
        </p14:section>
        <p14:section name="Socket communications Lab Exercise" id="{14DB28C0-7122-4F28-98AB-913206C7CE0B}">
          <p14:sldIdLst>
            <p14:sldId id="421"/>
            <p14:sldId id="422"/>
          </p14:sldIdLst>
        </p14:section>
        <p14:section name="Program troubleshooting" id="{BF7A0B40-BBDB-4ED6-ADF8-1490683D2E4A}">
          <p14:sldIdLst>
            <p14:sldId id="455"/>
            <p14:sldId id="424"/>
            <p14:sldId id="425"/>
            <p14:sldId id="426"/>
            <p14:sldId id="427"/>
            <p14:sldId id="428"/>
            <p14:sldId id="429"/>
            <p14:sldId id="461"/>
            <p14:sldId id="462"/>
            <p14:sldId id="430"/>
            <p14:sldId id="456"/>
          </p14:sldIdLst>
        </p14:section>
        <p14:section name="Examination" id="{44D5E796-C831-421B-B36A-479A1516054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8B"/>
    <a:srgbClr val="E9EDF4"/>
    <a:srgbClr val="C2E1F6"/>
    <a:srgbClr val="78A3D5"/>
    <a:srgbClr val="F0B450"/>
    <a:srgbClr val="5DADCF"/>
    <a:srgbClr val="DFDFDF"/>
    <a:srgbClr val="F2F2F2"/>
    <a:srgbClr val="F0F0F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2" autoAdjust="0"/>
    <p:restoredTop sz="83527" autoAdjust="0"/>
  </p:normalViewPr>
  <p:slideViewPr>
    <p:cSldViewPr snapToGrid="0" snapToObjects="1">
      <p:cViewPr varScale="1">
        <p:scale>
          <a:sx n="78" d="100"/>
          <a:sy n="78" d="100"/>
        </p:scale>
        <p:origin x="-1218" y="30"/>
      </p:cViewPr>
      <p:guideLst>
        <p:guide orient="horz" pos="1620"/>
        <p:guide pos="287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882" y="-78"/>
      </p:cViewPr>
      <p:guideLst>
        <p:guide orient="horz" pos="2949"/>
        <p:guide pos="222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4B210A6F-4647-BD44-AADE-0B0B0978E6A6}" type="datetimeFigureOut">
              <a:rPr lang="en-US" smtClean="0"/>
              <a:t>8/26/2016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7513" y="701675"/>
            <a:ext cx="6242050" cy="3511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447461"/>
            <a:ext cx="5661660" cy="4213384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003285BE-559B-EF46-ABBE-DA60BE772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88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 err="1" smtClean="0"/>
              <a:t>What</a:t>
            </a:r>
            <a:r>
              <a:rPr lang="da-DK" b="1" baseline="0" dirty="0" smtClean="0"/>
              <a:t> is </a:t>
            </a:r>
            <a:r>
              <a:rPr lang="da-DK" b="1" baseline="0" dirty="0" err="1" smtClean="0"/>
              <a:t>URScript</a:t>
            </a:r>
            <a:r>
              <a:rPr lang="da-DK" b="1" baseline="0" dirty="0" smtClean="0"/>
              <a:t>?</a:t>
            </a:r>
          </a:p>
          <a:p>
            <a:endParaRPr lang="da-DK" baseline="0" dirty="0" smtClean="0"/>
          </a:p>
          <a:p>
            <a:r>
              <a:rPr lang="da-DK" baseline="0" dirty="0" err="1" smtClean="0"/>
              <a:t>Introduction</a:t>
            </a:r>
            <a:r>
              <a:rPr lang="da-DK" baseline="0" dirty="0" smtClean="0"/>
              <a:t> to script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45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Script </a:t>
            </a:r>
            <a:r>
              <a:rPr lang="da-DK" b="1" dirty="0" err="1"/>
              <a:t>code</a:t>
            </a:r>
            <a:r>
              <a:rPr lang="da-DK" b="1" dirty="0"/>
              <a:t> – file</a:t>
            </a:r>
          </a:p>
          <a:p>
            <a:endParaRPr lang="da-DK" dirty="0"/>
          </a:p>
          <a:p>
            <a:r>
              <a:rPr lang="da-DK" dirty="0" err="1"/>
              <a:t>Create</a:t>
            </a:r>
            <a:r>
              <a:rPr lang="da-DK" dirty="0"/>
              <a:t> and save new script file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96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Infinite</a:t>
            </a:r>
            <a:r>
              <a:rPr lang="da-DK" b="1" baseline="0" dirty="0" smtClean="0"/>
              <a:t> Loop </a:t>
            </a:r>
            <a:r>
              <a:rPr lang="da-DK" b="1" baseline="0" dirty="0" err="1" smtClean="0"/>
              <a:t>Detected</a:t>
            </a:r>
            <a:endParaRPr lang="da-DK" b="1" dirty="0" smtClean="0"/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6421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Singularities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7096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Infinite</a:t>
            </a:r>
            <a:r>
              <a:rPr lang="da-DK" b="1" baseline="0" dirty="0" smtClean="0"/>
              <a:t> Loop </a:t>
            </a:r>
            <a:r>
              <a:rPr lang="da-DK" b="1" baseline="0" dirty="0" err="1" smtClean="0"/>
              <a:t>Detected</a:t>
            </a:r>
            <a:endParaRPr lang="da-DK" b="1" dirty="0" smtClean="0"/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642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Singularities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7096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Joint Limits</a:t>
            </a:r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3000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23267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9682">
              <a:defRPr/>
            </a:pPr>
            <a:r>
              <a:rPr lang="da-DK" b="1" dirty="0" smtClean="0"/>
              <a:t>Script </a:t>
            </a:r>
            <a:r>
              <a:rPr lang="da-DK" b="1" dirty="0" err="1" smtClean="0"/>
              <a:t>code</a:t>
            </a:r>
            <a:r>
              <a:rPr lang="da-DK" b="1" dirty="0" smtClean="0"/>
              <a:t> – </a:t>
            </a:r>
            <a:r>
              <a:rPr lang="da-DK" b="1" dirty="0" err="1" smtClean="0"/>
              <a:t>Functions</a:t>
            </a:r>
            <a:endParaRPr lang="da-DK" b="1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73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Script </a:t>
            </a:r>
            <a:r>
              <a:rPr lang="da-DK" b="1" dirty="0" err="1"/>
              <a:t>code</a:t>
            </a:r>
            <a:r>
              <a:rPr lang="da-DK" b="1" dirty="0"/>
              <a:t> – </a:t>
            </a:r>
            <a:r>
              <a:rPr lang="da-DK" b="1" dirty="0" err="1"/>
              <a:t>Functions</a:t>
            </a:r>
            <a:endParaRPr lang="da-DK" b="1" dirty="0"/>
          </a:p>
          <a:p>
            <a:endParaRPr lang="da-DK" dirty="0"/>
          </a:p>
          <a:p>
            <a:r>
              <a:rPr lang="da-DK" dirty="0" err="1"/>
              <a:t>Demonstrate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to </a:t>
            </a:r>
            <a:r>
              <a:rPr lang="da-DK" dirty="0" err="1"/>
              <a:t>call</a:t>
            </a:r>
            <a:r>
              <a:rPr lang="da-DK" dirty="0"/>
              <a:t> a </a:t>
            </a:r>
            <a:r>
              <a:rPr lang="da-DK" dirty="0" err="1"/>
              <a:t>function</a:t>
            </a:r>
            <a:r>
              <a:rPr lang="da-DK" dirty="0"/>
              <a:t>.</a:t>
            </a:r>
          </a:p>
          <a:p>
            <a:r>
              <a:rPr lang="da-DK" dirty="0"/>
              <a:t>In </a:t>
            </a:r>
            <a:r>
              <a:rPr lang="da-DK" dirty="0" err="1"/>
              <a:t>this</a:t>
            </a:r>
            <a:r>
              <a:rPr lang="da-DK" dirty="0"/>
              <a:t> case, a simple </a:t>
            </a:r>
            <a:r>
              <a:rPr lang="da-DK" dirty="0" err="1"/>
              <a:t>calculator</a:t>
            </a:r>
            <a:endParaRPr lang="da-DK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92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Client interfaces</a:t>
            </a:r>
          </a:p>
          <a:p>
            <a:endParaRPr lang="da-DK" dirty="0"/>
          </a:p>
          <a:p>
            <a:endParaRPr lang="da-DK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29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/>
              <a:t>URScript</a:t>
            </a:r>
            <a:r>
              <a:rPr lang="da-DK" b="1" dirty="0"/>
              <a:t> Lab </a:t>
            </a:r>
            <a:r>
              <a:rPr lang="da-DK" b="1" dirty="0" err="1"/>
              <a:t>Exercise</a:t>
            </a:r>
            <a:endParaRPr lang="da-DK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25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/>
              <a:t>What</a:t>
            </a:r>
            <a:r>
              <a:rPr lang="da-DK" b="1" dirty="0"/>
              <a:t> is a variable?</a:t>
            </a:r>
          </a:p>
          <a:p>
            <a:endParaRPr lang="da-DK" dirty="0"/>
          </a:p>
          <a:p>
            <a:r>
              <a:rPr lang="da-DK" dirty="0"/>
              <a:t>A variable is a </a:t>
            </a:r>
            <a:r>
              <a:rPr lang="da-DK" dirty="0" err="1"/>
              <a:t>storage</a:t>
            </a:r>
            <a:r>
              <a:rPr lang="da-DK" dirty="0"/>
              <a:t> location (container).</a:t>
            </a:r>
          </a:p>
          <a:p>
            <a:endParaRPr lang="da-DK" dirty="0"/>
          </a:p>
          <a:p>
            <a:r>
              <a:rPr lang="da-DK" dirty="0"/>
              <a:t>Content (</a:t>
            </a:r>
            <a:r>
              <a:rPr lang="da-DK" dirty="0" err="1"/>
              <a:t>value</a:t>
            </a:r>
            <a:r>
              <a:rPr lang="da-DK" dirty="0"/>
              <a:t>) of the container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change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Variables (in </a:t>
            </a:r>
            <a:r>
              <a:rPr lang="da-DK" dirty="0" err="1"/>
              <a:t>PolyScope</a:t>
            </a:r>
            <a:r>
              <a:rPr lang="da-DK" dirty="0"/>
              <a:t>)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read</a:t>
            </a:r>
            <a:r>
              <a:rPr lang="da-DK" dirty="0"/>
              <a:t> and </a:t>
            </a:r>
            <a:r>
              <a:rPr lang="da-DK" dirty="0" err="1"/>
              <a:t>write</a:t>
            </a:r>
            <a:r>
              <a:rPr lang="da-DK" dirty="0"/>
              <a:t>:</a:t>
            </a:r>
          </a:p>
          <a:p>
            <a:r>
              <a:rPr lang="da-DK" dirty="0"/>
              <a:t>» Value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overwritten</a:t>
            </a:r>
            <a:r>
              <a:rPr lang="da-DK" dirty="0"/>
              <a:t> by the program</a:t>
            </a:r>
          </a:p>
          <a:p>
            <a:r>
              <a:rPr lang="da-DK" dirty="0"/>
              <a:t>» Value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read</a:t>
            </a:r>
            <a:r>
              <a:rPr lang="da-DK" dirty="0"/>
              <a:t> and </a:t>
            </a:r>
            <a:r>
              <a:rPr lang="da-DK" dirty="0" err="1"/>
              <a:t>compared</a:t>
            </a:r>
            <a:r>
              <a:rPr lang="da-DK" dirty="0"/>
              <a:t> with </a:t>
            </a:r>
            <a:r>
              <a:rPr lang="da-DK" dirty="0" err="1"/>
              <a:t>another</a:t>
            </a:r>
            <a:r>
              <a:rPr lang="da-DK" dirty="0"/>
              <a:t> variable or sensor </a:t>
            </a:r>
            <a:r>
              <a:rPr lang="da-DK" dirty="0" err="1"/>
              <a:t>state</a:t>
            </a:r>
            <a:endParaRPr lang="da-DK" dirty="0"/>
          </a:p>
          <a:p>
            <a:endParaRPr lang="da-DK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93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Variable type</a:t>
            </a:r>
          </a:p>
          <a:p>
            <a:endParaRPr lang="da-DK" dirty="0" smtClean="0"/>
          </a:p>
          <a:p>
            <a:r>
              <a:rPr lang="da-DK" dirty="0" err="1" smtClean="0"/>
              <a:t>PolyScope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can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use</a:t>
            </a:r>
            <a:r>
              <a:rPr lang="da-DK" baseline="0" dirty="0" smtClean="0"/>
              <a:t> a range of </a:t>
            </a:r>
            <a:r>
              <a:rPr lang="da-DK" baseline="0" dirty="0" err="1" smtClean="0"/>
              <a:t>different</a:t>
            </a:r>
            <a:r>
              <a:rPr lang="da-DK" baseline="0" dirty="0" smtClean="0"/>
              <a:t> variable types</a:t>
            </a:r>
            <a:endParaRPr lang="da-DK" dirty="0" smtClean="0"/>
          </a:p>
          <a:p>
            <a:r>
              <a:rPr lang="da-DK" dirty="0" smtClean="0"/>
              <a:t>» </a:t>
            </a:r>
            <a:r>
              <a:rPr lang="da-DK" dirty="0" err="1" smtClean="0"/>
              <a:t>boolean</a:t>
            </a:r>
            <a:endParaRPr lang="da-DK" dirty="0" smtClean="0"/>
          </a:p>
          <a:p>
            <a:r>
              <a:rPr lang="da-DK" dirty="0" smtClean="0"/>
              <a:t>» </a:t>
            </a:r>
            <a:r>
              <a:rPr lang="da-DK" dirty="0" err="1" smtClean="0"/>
              <a:t>integer</a:t>
            </a:r>
            <a:endParaRPr lang="da-DK" dirty="0" smtClean="0"/>
          </a:p>
          <a:p>
            <a:r>
              <a:rPr lang="da-DK" dirty="0" smtClean="0"/>
              <a:t>» </a:t>
            </a:r>
            <a:r>
              <a:rPr lang="da-DK" dirty="0" err="1" smtClean="0"/>
              <a:t>floating</a:t>
            </a:r>
            <a:r>
              <a:rPr lang="da-DK" dirty="0" smtClean="0"/>
              <a:t> point</a:t>
            </a:r>
          </a:p>
          <a:p>
            <a:r>
              <a:rPr lang="da-DK" dirty="0" smtClean="0"/>
              <a:t>» </a:t>
            </a:r>
            <a:r>
              <a:rPr lang="da-DK" dirty="0" err="1" smtClean="0"/>
              <a:t>string</a:t>
            </a:r>
            <a:endParaRPr lang="da-DK" dirty="0" smtClean="0"/>
          </a:p>
          <a:p>
            <a:r>
              <a:rPr lang="da-DK" dirty="0" smtClean="0"/>
              <a:t>» pose</a:t>
            </a:r>
          </a:p>
          <a:p>
            <a:r>
              <a:rPr lang="da-DK" dirty="0" smtClean="0"/>
              <a:t>» list (</a:t>
            </a:r>
            <a:r>
              <a:rPr lang="da-DK" dirty="0" err="1" smtClean="0"/>
              <a:t>contains</a:t>
            </a:r>
            <a:r>
              <a:rPr lang="da-DK" dirty="0" smtClean="0"/>
              <a:t> a list of </a:t>
            </a:r>
            <a:r>
              <a:rPr lang="da-DK" dirty="0" err="1" smtClean="0"/>
              <a:t>other</a:t>
            </a:r>
            <a:r>
              <a:rPr lang="da-DK" dirty="0" smtClean="0"/>
              <a:t> variables)</a:t>
            </a:r>
          </a:p>
          <a:p>
            <a:endParaRPr lang="da-DK" dirty="0" smtClean="0"/>
          </a:p>
          <a:p>
            <a:r>
              <a:rPr lang="da-DK" dirty="0" smtClean="0"/>
              <a:t>EXAMPLE:</a:t>
            </a:r>
          </a:p>
          <a:p>
            <a:r>
              <a:rPr lang="da-DK" dirty="0" smtClean="0"/>
              <a:t>» A variable of </a:t>
            </a:r>
            <a:r>
              <a:rPr lang="da-DK" dirty="0" err="1" smtClean="0"/>
              <a:t>boolean</a:t>
            </a:r>
            <a:r>
              <a:rPr lang="da-DK" baseline="0" dirty="0" smtClean="0"/>
              <a:t> type </a:t>
            </a:r>
            <a:r>
              <a:rPr lang="da-DK" baseline="0" dirty="0" err="1" smtClean="0"/>
              <a:t>can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contain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either</a:t>
            </a:r>
            <a:r>
              <a:rPr lang="da-DK" baseline="0" dirty="0" smtClean="0"/>
              <a:t> True or False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02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Variable </a:t>
            </a:r>
            <a:r>
              <a:rPr lang="da-DK" b="1" dirty="0" err="1" smtClean="0"/>
              <a:t>scope</a:t>
            </a:r>
            <a:endParaRPr lang="da-DK" b="1" dirty="0" smtClean="0"/>
          </a:p>
          <a:p>
            <a:endParaRPr lang="da-DK" dirty="0" smtClean="0"/>
          </a:p>
          <a:p>
            <a:r>
              <a:rPr lang="da-DK" dirty="0" err="1" smtClean="0"/>
              <a:t>PolyScope</a:t>
            </a:r>
            <a:r>
              <a:rPr lang="da-DK" dirty="0" smtClean="0"/>
              <a:t> </a:t>
            </a:r>
            <a:r>
              <a:rPr lang="da-DK" dirty="0" err="1" smtClean="0"/>
              <a:t>distinguishes</a:t>
            </a:r>
            <a:r>
              <a:rPr lang="da-DK" dirty="0" smtClean="0"/>
              <a:t> </a:t>
            </a:r>
            <a:r>
              <a:rPr lang="da-DK" dirty="0" err="1" smtClean="0"/>
              <a:t>between</a:t>
            </a:r>
            <a:r>
              <a:rPr lang="da-DK" dirty="0" smtClean="0"/>
              <a:t>:</a:t>
            </a:r>
          </a:p>
          <a:p>
            <a:r>
              <a:rPr lang="da-DK" dirty="0" smtClean="0"/>
              <a:t>» Local variables</a:t>
            </a:r>
          </a:p>
          <a:p>
            <a:r>
              <a:rPr lang="da-DK" dirty="0" smtClean="0"/>
              <a:t>» Global variables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02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How to </a:t>
            </a:r>
            <a:r>
              <a:rPr lang="da-DK" b="1" dirty="0" err="1"/>
              <a:t>insert</a:t>
            </a:r>
            <a:r>
              <a:rPr lang="da-DK" b="1" dirty="0"/>
              <a:t> variable</a:t>
            </a:r>
          </a:p>
          <a:p>
            <a:endParaRPr lang="da-DK" dirty="0"/>
          </a:p>
          <a:p>
            <a:r>
              <a:rPr lang="da-DK" dirty="0"/>
              <a:t>Make sample program </a:t>
            </a:r>
            <a:r>
              <a:rPr lang="da-DK" dirty="0" err="1"/>
              <a:t>where</a:t>
            </a:r>
            <a:r>
              <a:rPr lang="da-DK" dirty="0"/>
              <a:t> a </a:t>
            </a:r>
            <a:r>
              <a:rPr lang="da-DK" dirty="0" err="1"/>
              <a:t>local</a:t>
            </a:r>
            <a:r>
              <a:rPr lang="da-DK" dirty="0"/>
              <a:t> </a:t>
            </a:r>
            <a:r>
              <a:rPr lang="da-DK" dirty="0" err="1"/>
              <a:t>boolean</a:t>
            </a:r>
            <a:r>
              <a:rPr lang="da-DK" dirty="0"/>
              <a:t> variable </a:t>
            </a:r>
            <a:r>
              <a:rPr lang="da-DK" dirty="0" err="1"/>
              <a:t>changes</a:t>
            </a:r>
            <a:r>
              <a:rPr lang="da-DK" dirty="0"/>
              <a:t> </a:t>
            </a:r>
            <a:r>
              <a:rPr lang="da-DK" dirty="0" err="1"/>
              <a:t>state</a:t>
            </a:r>
            <a:r>
              <a:rPr lang="da-DK" dirty="0"/>
              <a:t> </a:t>
            </a:r>
            <a:r>
              <a:rPr lang="da-DK" dirty="0" err="1"/>
              <a:t>every</a:t>
            </a:r>
            <a:r>
              <a:rPr lang="da-DK" dirty="0"/>
              <a:t> 500 ms</a:t>
            </a:r>
          </a:p>
          <a:p>
            <a:endParaRPr lang="da-DK" dirty="0"/>
          </a:p>
          <a:p>
            <a:r>
              <a:rPr lang="da-DK" dirty="0"/>
              <a:t>Save program as </a:t>
            </a:r>
            <a:r>
              <a:rPr lang="da-DK" dirty="0" err="1"/>
              <a:t>var_bool.urp</a:t>
            </a:r>
            <a:endParaRPr lang="da-DK" dirty="0"/>
          </a:p>
          <a:p>
            <a:endParaRPr lang="en-SG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03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Pose variable</a:t>
            </a:r>
          </a:p>
          <a:p>
            <a:endParaRPr lang="da-DK" dirty="0"/>
          </a:p>
          <a:p>
            <a:r>
              <a:rPr lang="da-DK" dirty="0" err="1"/>
              <a:t>Explain</a:t>
            </a:r>
            <a:r>
              <a:rPr lang="da-DK" dirty="0"/>
              <a:t> the definition of pose variable</a:t>
            </a:r>
          </a:p>
          <a:p>
            <a:endParaRPr lang="da-DK" dirty="0"/>
          </a:p>
          <a:p>
            <a:r>
              <a:rPr lang="da-DK" dirty="0"/>
              <a:t>No </a:t>
            </a:r>
            <a:r>
              <a:rPr lang="da-DK" dirty="0" err="1"/>
              <a:t>theoretical</a:t>
            </a:r>
            <a:r>
              <a:rPr lang="da-DK" dirty="0"/>
              <a:t> limit to the </a:t>
            </a:r>
            <a:r>
              <a:rPr lang="da-DK" dirty="0" err="1"/>
              <a:t>amount</a:t>
            </a:r>
            <a:r>
              <a:rPr lang="da-DK" dirty="0"/>
              <a:t> of variables </a:t>
            </a:r>
            <a:r>
              <a:rPr lang="da-DK" dirty="0" err="1"/>
              <a:t>available</a:t>
            </a:r>
            <a:r>
              <a:rPr lang="da-DK" dirty="0"/>
              <a:t>, but system </a:t>
            </a:r>
            <a:r>
              <a:rPr lang="da-DK" dirty="0" err="1"/>
              <a:t>might</a:t>
            </a:r>
            <a:r>
              <a:rPr lang="da-DK" dirty="0"/>
              <a:t> have </a:t>
            </a:r>
            <a:r>
              <a:rPr lang="da-DK" dirty="0" err="1"/>
              <a:t>slower</a:t>
            </a:r>
            <a:r>
              <a:rPr lang="da-DK" dirty="0"/>
              <a:t> respons </a:t>
            </a:r>
            <a:r>
              <a:rPr lang="da-DK" dirty="0" err="1"/>
              <a:t>if</a:t>
            </a:r>
            <a:r>
              <a:rPr lang="da-DK" dirty="0"/>
              <a:t> +50 pose variables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used</a:t>
            </a:r>
            <a:endParaRPr lang="da-DK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5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How to </a:t>
            </a:r>
            <a:r>
              <a:rPr lang="da-DK" b="1" dirty="0" err="1" smtClean="0"/>
              <a:t>use</a:t>
            </a:r>
            <a:r>
              <a:rPr lang="da-DK" b="1" dirty="0" smtClean="0"/>
              <a:t> </a:t>
            </a:r>
            <a:r>
              <a:rPr lang="da-DK" b="1" dirty="0" err="1" smtClean="0"/>
              <a:t>URScript</a:t>
            </a:r>
            <a:endParaRPr lang="da-DK" b="1" dirty="0" smtClean="0"/>
          </a:p>
          <a:p>
            <a:endParaRPr lang="da-DK" dirty="0" smtClean="0"/>
          </a:p>
          <a:p>
            <a:r>
              <a:rPr lang="da-DK" dirty="0" err="1" smtClean="0"/>
              <a:t>Explain</a:t>
            </a:r>
            <a:r>
              <a:rPr lang="da-DK" dirty="0" smtClean="0"/>
              <a:t> the </a:t>
            </a:r>
            <a:r>
              <a:rPr lang="da-DK" dirty="0" err="1" smtClean="0"/>
              <a:t>different</a:t>
            </a:r>
            <a:r>
              <a:rPr lang="da-DK" dirty="0" smtClean="0"/>
              <a:t> options</a:t>
            </a:r>
            <a:r>
              <a:rPr lang="da-DK" baseline="0" dirty="0" smtClean="0"/>
              <a:t> of </a:t>
            </a:r>
            <a:r>
              <a:rPr lang="da-DK" baseline="0" dirty="0" err="1" smtClean="0"/>
              <a:t>using</a:t>
            </a:r>
            <a:r>
              <a:rPr lang="da-DK" baseline="0" dirty="0" smtClean="0"/>
              <a:t> script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02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Working</a:t>
            </a:r>
            <a:r>
              <a:rPr lang="da-DK" b="1" dirty="0" smtClean="0"/>
              <a:t> with pose variables</a:t>
            </a:r>
          </a:p>
          <a:p>
            <a:endParaRPr lang="da-DK" dirty="0" smtClean="0"/>
          </a:p>
          <a:p>
            <a:r>
              <a:rPr lang="da-DK" dirty="0" smtClean="0"/>
              <a:t>All pose variables </a:t>
            </a:r>
            <a:r>
              <a:rPr lang="da-DK" dirty="0" err="1" smtClean="0"/>
              <a:t>will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listed</a:t>
            </a:r>
            <a:r>
              <a:rPr lang="da-DK" dirty="0" smtClean="0"/>
              <a:t> in </a:t>
            </a:r>
            <a:r>
              <a:rPr lang="da-DK" dirty="0" err="1" smtClean="0"/>
              <a:t>dropdown</a:t>
            </a:r>
            <a:r>
              <a:rPr lang="da-DK" dirty="0" smtClean="0"/>
              <a:t> </a:t>
            </a:r>
            <a:r>
              <a:rPr lang="da-DK" dirty="0" err="1" smtClean="0"/>
              <a:t>box</a:t>
            </a:r>
            <a:r>
              <a:rPr lang="da-DK" dirty="0" smtClean="0"/>
              <a:t>, </a:t>
            </a:r>
            <a:r>
              <a:rPr lang="da-DK" dirty="0" err="1" smtClean="0"/>
              <a:t>both</a:t>
            </a:r>
            <a:r>
              <a:rPr lang="da-DK" dirty="0" smtClean="0"/>
              <a:t> Installation and Program variables.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42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Working</a:t>
            </a:r>
            <a:r>
              <a:rPr lang="da-DK" b="1" dirty="0" smtClean="0"/>
              <a:t> with pose variables</a:t>
            </a:r>
          </a:p>
          <a:p>
            <a:endParaRPr lang="da-DK" dirty="0" smtClean="0"/>
          </a:p>
          <a:p>
            <a:r>
              <a:rPr lang="da-DK" dirty="0" smtClean="0"/>
              <a:t>All pose variables </a:t>
            </a:r>
            <a:r>
              <a:rPr lang="da-DK" dirty="0" err="1" smtClean="0"/>
              <a:t>will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listed</a:t>
            </a:r>
            <a:r>
              <a:rPr lang="da-DK" dirty="0" smtClean="0"/>
              <a:t> in </a:t>
            </a:r>
            <a:r>
              <a:rPr lang="da-DK" dirty="0" err="1" smtClean="0"/>
              <a:t>dropdown</a:t>
            </a:r>
            <a:r>
              <a:rPr lang="da-DK" dirty="0" smtClean="0"/>
              <a:t> </a:t>
            </a:r>
            <a:r>
              <a:rPr lang="da-DK" dirty="0" err="1" smtClean="0"/>
              <a:t>box</a:t>
            </a:r>
            <a:r>
              <a:rPr lang="da-DK" dirty="0" smtClean="0"/>
              <a:t>, </a:t>
            </a:r>
            <a:r>
              <a:rPr lang="da-DK" dirty="0" err="1" smtClean="0"/>
              <a:t>both</a:t>
            </a:r>
            <a:r>
              <a:rPr lang="da-DK" dirty="0" smtClean="0"/>
              <a:t> Installation and Program variables.</a:t>
            </a:r>
          </a:p>
          <a:p>
            <a:endParaRPr lang="da-DK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15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Scrip</a:t>
            </a:r>
            <a:r>
              <a:rPr lang="da-DK" b="1" dirty="0" smtClean="0"/>
              <a:t> </a:t>
            </a:r>
            <a:r>
              <a:rPr lang="da-DK" b="1" dirty="0" err="1" smtClean="0"/>
              <a:t>functions</a:t>
            </a:r>
            <a:r>
              <a:rPr lang="da-DK" b="1" baseline="0" dirty="0" smtClean="0"/>
              <a:t> for </a:t>
            </a:r>
            <a:r>
              <a:rPr lang="da-DK" b="1" dirty="0" smtClean="0"/>
              <a:t>pose variables</a:t>
            </a:r>
          </a:p>
          <a:p>
            <a:endParaRPr lang="da-DK" dirty="0" smtClean="0"/>
          </a:p>
          <a:p>
            <a:r>
              <a:rPr lang="da-DK" dirty="0" smtClean="0"/>
              <a:t>Three</a:t>
            </a:r>
            <a:r>
              <a:rPr lang="da-DK" baseline="0" dirty="0" smtClean="0"/>
              <a:t> script </a:t>
            </a:r>
            <a:r>
              <a:rPr lang="da-DK" baseline="0" dirty="0" err="1" smtClean="0"/>
              <a:t>codes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will</a:t>
            </a:r>
            <a:r>
              <a:rPr lang="da-DK" baseline="0" dirty="0" smtClean="0"/>
              <a:t> </a:t>
            </a:r>
            <a:r>
              <a:rPr lang="da-DK" baseline="0" dirty="0" err="1" smtClean="0"/>
              <a:t>be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explained</a:t>
            </a:r>
            <a:r>
              <a:rPr lang="da-DK" baseline="0" dirty="0" smtClean="0"/>
              <a:t> in the </a:t>
            </a:r>
            <a:r>
              <a:rPr lang="da-DK" baseline="0" dirty="0" err="1" smtClean="0"/>
              <a:t>following</a:t>
            </a:r>
            <a:r>
              <a:rPr lang="da-DK" baseline="0" dirty="0" smtClean="0"/>
              <a:t> slides:</a:t>
            </a:r>
          </a:p>
          <a:p>
            <a:r>
              <a:rPr lang="da-DK" i="1" dirty="0" err="1" smtClean="0"/>
              <a:t>get_actual_tcp_pose</a:t>
            </a:r>
            <a:r>
              <a:rPr lang="da-DK" i="1" dirty="0" smtClean="0"/>
              <a:t>()</a:t>
            </a:r>
          </a:p>
          <a:p>
            <a:r>
              <a:rPr lang="da-DK" i="1" dirty="0" err="1" smtClean="0"/>
              <a:t>pose_add</a:t>
            </a:r>
            <a:r>
              <a:rPr lang="da-DK" i="1" dirty="0" smtClean="0"/>
              <a:t>()</a:t>
            </a:r>
          </a:p>
          <a:p>
            <a:r>
              <a:rPr lang="da-DK" i="1" dirty="0" err="1" smtClean="0"/>
              <a:t>pose_trans</a:t>
            </a:r>
            <a:r>
              <a:rPr lang="da-DK" i="1" dirty="0" smtClean="0"/>
              <a:t>()</a:t>
            </a:r>
          </a:p>
          <a:p>
            <a:endParaRPr lang="da-DK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79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get_actual_tcp_pose</a:t>
            </a:r>
            <a:r>
              <a:rPr lang="da-DK" b="1" dirty="0" smtClean="0"/>
              <a:t>()</a:t>
            </a:r>
          </a:p>
          <a:p>
            <a:endParaRPr lang="da-DK" dirty="0" smtClean="0"/>
          </a:p>
          <a:p>
            <a:r>
              <a:rPr lang="da-DK" dirty="0" err="1" smtClean="0"/>
              <a:t>Function</a:t>
            </a:r>
            <a:r>
              <a:rPr lang="da-DK" dirty="0" smtClean="0"/>
              <a:t> </a:t>
            </a:r>
            <a:r>
              <a:rPr lang="da-DK" dirty="0" err="1" smtClean="0"/>
              <a:t>reads</a:t>
            </a:r>
            <a:r>
              <a:rPr lang="da-DK" dirty="0" smtClean="0"/>
              <a:t> the </a:t>
            </a:r>
            <a:r>
              <a:rPr lang="da-DK" dirty="0" err="1" smtClean="0"/>
              <a:t>Cartesian</a:t>
            </a:r>
            <a:r>
              <a:rPr lang="da-DK" dirty="0" smtClean="0"/>
              <a:t> position as </a:t>
            </a:r>
            <a:r>
              <a:rPr lang="da-DK" dirty="0" err="1" smtClean="0"/>
              <a:t>seen</a:t>
            </a:r>
            <a:r>
              <a:rPr lang="da-DK" dirty="0" smtClean="0"/>
              <a:t> in </a:t>
            </a:r>
            <a:r>
              <a:rPr lang="da-DK" dirty="0" err="1" smtClean="0"/>
              <a:t>Move</a:t>
            </a:r>
            <a:r>
              <a:rPr lang="da-DK" dirty="0" smtClean="0"/>
              <a:t>-tab (</a:t>
            </a:r>
            <a:r>
              <a:rPr lang="da-DK" dirty="0" err="1" smtClean="0"/>
              <a:t>select</a:t>
            </a:r>
            <a:r>
              <a:rPr lang="da-DK" dirty="0" smtClean="0"/>
              <a:t> Base as Feature)</a:t>
            </a:r>
          </a:p>
          <a:p>
            <a:endParaRPr lang="da-DK" dirty="0" smtClean="0"/>
          </a:p>
          <a:p>
            <a:r>
              <a:rPr lang="da-DK" dirty="0" smtClean="0"/>
              <a:t>Save as </a:t>
            </a:r>
            <a:r>
              <a:rPr lang="da-DK" dirty="0" err="1" smtClean="0"/>
              <a:t>get_actual_tcp_pose.urp</a:t>
            </a:r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35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pose_add</a:t>
            </a:r>
            <a:r>
              <a:rPr lang="da-DK" b="1" dirty="0" smtClean="0"/>
              <a:t>()</a:t>
            </a:r>
          </a:p>
          <a:p>
            <a:endParaRPr lang="da-DK" dirty="0" smtClean="0"/>
          </a:p>
          <a:p>
            <a:r>
              <a:rPr lang="da-DK" dirty="0" err="1" smtClean="0"/>
              <a:t>Adds</a:t>
            </a:r>
            <a:r>
              <a:rPr lang="da-DK" dirty="0" smtClean="0"/>
              <a:t> </a:t>
            </a:r>
            <a:r>
              <a:rPr lang="da-DK" dirty="0" err="1" smtClean="0"/>
              <a:t>two</a:t>
            </a:r>
            <a:r>
              <a:rPr lang="da-DK" dirty="0" smtClean="0"/>
              <a:t> poses </a:t>
            </a:r>
            <a:r>
              <a:rPr lang="da-DK" dirty="0" err="1" smtClean="0"/>
              <a:t>together</a:t>
            </a:r>
            <a:r>
              <a:rPr lang="da-DK" dirty="0" smtClean="0"/>
              <a:t>, </a:t>
            </a:r>
            <a:r>
              <a:rPr lang="da-DK" dirty="0" err="1" smtClean="0"/>
              <a:t>uses</a:t>
            </a:r>
            <a:r>
              <a:rPr lang="da-DK" dirty="0" smtClean="0"/>
              <a:t> Base as reference</a:t>
            </a:r>
          </a:p>
          <a:p>
            <a:endParaRPr lang="da-DK" dirty="0" smtClean="0"/>
          </a:p>
          <a:p>
            <a:r>
              <a:rPr lang="da-DK" dirty="0" smtClean="0"/>
              <a:t>Save as </a:t>
            </a:r>
            <a:r>
              <a:rPr lang="da-DK" dirty="0" err="1" smtClean="0"/>
              <a:t>pose_add.urp</a:t>
            </a:r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98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pose_trans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r>
              <a:rPr lang="en-US" dirty="0" smtClean="0"/>
              <a:t>Transforms first pose in expression using second pose as reference</a:t>
            </a:r>
          </a:p>
          <a:p>
            <a:endParaRPr lang="en-US" dirty="0" smtClean="0"/>
          </a:p>
          <a:p>
            <a:r>
              <a:rPr lang="en-US" dirty="0" smtClean="0"/>
              <a:t>Save as </a:t>
            </a:r>
            <a:r>
              <a:rPr lang="en-US" dirty="0" err="1" smtClean="0"/>
              <a:t>pose_trans.urp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TIP: </a:t>
            </a:r>
            <a:r>
              <a:rPr lang="en-US" dirty="0" err="1" smtClean="0"/>
              <a:t>Refpoint</a:t>
            </a:r>
            <a:r>
              <a:rPr lang="en-US" dirty="0" smtClean="0"/>
              <a:t> can be replaced with a user-defined Feature, then this Feature becomes reference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31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pose_trans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r>
              <a:rPr lang="en-US" dirty="0" smtClean="0"/>
              <a:t>Transforms first pose in expression using second pose as reference</a:t>
            </a:r>
          </a:p>
          <a:p>
            <a:endParaRPr lang="en-US" dirty="0" smtClean="0"/>
          </a:p>
          <a:p>
            <a:r>
              <a:rPr lang="en-US" dirty="0" smtClean="0"/>
              <a:t>Save as </a:t>
            </a:r>
            <a:r>
              <a:rPr lang="en-US" dirty="0" err="1" smtClean="0"/>
              <a:t>pose_trans.urp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TIP: </a:t>
            </a:r>
            <a:r>
              <a:rPr lang="en-US" dirty="0" err="1" smtClean="0"/>
              <a:t>Refpoint</a:t>
            </a:r>
            <a:r>
              <a:rPr lang="en-US" dirty="0" smtClean="0"/>
              <a:t> can be replaced with a user-defined Feature, then this Feature becomes reference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31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 smtClean="0"/>
              <a:t>Variables Lab </a:t>
            </a:r>
            <a:r>
              <a:rPr lang="da-DK" b="1" dirty="0" err="1" smtClean="0"/>
              <a:t>Exercise</a:t>
            </a:r>
            <a:endParaRPr lang="da-DK" b="1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25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 smtClean="0"/>
              <a:t>Variables Lab </a:t>
            </a:r>
            <a:r>
              <a:rPr lang="da-DK" b="1" dirty="0" err="1" smtClean="0"/>
              <a:t>Exercise</a:t>
            </a:r>
            <a:endParaRPr lang="da-DK" b="1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188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 err="1" smtClean="0"/>
              <a:t>What</a:t>
            </a:r>
            <a:r>
              <a:rPr lang="da-DK" b="1" dirty="0" smtClean="0"/>
              <a:t> is a Feature?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6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Assignment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31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What</a:t>
            </a:r>
            <a:r>
              <a:rPr lang="da-DK" b="1" dirty="0" smtClean="0"/>
              <a:t> is a feature?</a:t>
            </a:r>
          </a:p>
          <a:p>
            <a:endParaRPr lang="da-DK" dirty="0" smtClean="0"/>
          </a:p>
          <a:p>
            <a:r>
              <a:rPr lang="en-US" dirty="0" smtClean="0"/>
              <a:t>The rotation is not in Euler angles.</a:t>
            </a:r>
          </a:p>
          <a:p>
            <a:r>
              <a:rPr lang="en-US" dirty="0" smtClean="0"/>
              <a:t>They are defined as a rotation vector.</a:t>
            </a:r>
          </a:p>
          <a:p>
            <a:r>
              <a:rPr lang="en-US" dirty="0" smtClean="0"/>
              <a:t>The three values are the X-Y-Z values of the vector and the Euclidean norm is the rotation around this vector in radians.</a:t>
            </a:r>
            <a:endParaRPr lang="da-DK" dirty="0" smtClean="0"/>
          </a:p>
          <a:p>
            <a:endParaRPr lang="da-DK" dirty="0" smtClean="0"/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831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Base feature</a:t>
            </a:r>
          </a:p>
          <a:p>
            <a:endParaRPr lang="da-DK" dirty="0" smtClean="0"/>
          </a:p>
          <a:p>
            <a:r>
              <a:rPr lang="da-DK" dirty="0" smtClean="0"/>
              <a:t>Base </a:t>
            </a:r>
            <a:r>
              <a:rPr lang="da-DK" dirty="0" err="1" smtClean="0"/>
              <a:t>coordinate</a:t>
            </a:r>
            <a:r>
              <a:rPr lang="da-DK" dirty="0" smtClean="0"/>
              <a:t> system = </a:t>
            </a:r>
            <a:r>
              <a:rPr lang="da-DK" dirty="0" err="1" smtClean="0"/>
              <a:t>also</a:t>
            </a:r>
            <a:r>
              <a:rPr lang="da-DK" dirty="0" smtClean="0"/>
              <a:t> </a:t>
            </a:r>
            <a:r>
              <a:rPr lang="da-DK" dirty="0" err="1" smtClean="0"/>
              <a:t>known</a:t>
            </a:r>
            <a:r>
              <a:rPr lang="da-DK" dirty="0" smtClean="0"/>
              <a:t> as World </a:t>
            </a:r>
            <a:r>
              <a:rPr lang="da-DK" dirty="0" err="1" smtClean="0"/>
              <a:t>Coordinates</a:t>
            </a:r>
            <a:r>
              <a:rPr lang="da-DK" baseline="0" dirty="0" smtClean="0"/>
              <a:t> in </a:t>
            </a:r>
            <a:r>
              <a:rPr lang="da-DK" baseline="0" dirty="0" err="1" smtClean="0"/>
              <a:t>other</a:t>
            </a:r>
            <a:r>
              <a:rPr lang="da-DK" baseline="0" dirty="0" smtClean="0"/>
              <a:t> robot </a:t>
            </a:r>
            <a:r>
              <a:rPr lang="da-DK" baseline="0" dirty="0" err="1" smtClean="0"/>
              <a:t>programming</a:t>
            </a:r>
            <a:r>
              <a:rPr lang="da-DK" baseline="0" dirty="0" smtClean="0"/>
              <a:t> </a:t>
            </a:r>
            <a:r>
              <a:rPr lang="da-DK" baseline="0" dirty="0" err="1" smtClean="0"/>
              <a:t>languages</a:t>
            </a:r>
            <a:endParaRPr lang="da-DK" dirty="0" smtClean="0"/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668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Tool feature</a:t>
            </a:r>
          </a:p>
          <a:p>
            <a:endParaRPr lang="da-DK" dirty="0" smtClean="0"/>
          </a:p>
          <a:p>
            <a:r>
              <a:rPr lang="da-DK" dirty="0" smtClean="0"/>
              <a:t>Tool feature is </a:t>
            </a:r>
            <a:r>
              <a:rPr lang="da-DK" dirty="0" err="1" smtClean="0"/>
              <a:t>dynamic</a:t>
            </a:r>
            <a:r>
              <a:rPr lang="da-DK" dirty="0" smtClean="0"/>
              <a:t>, as it </a:t>
            </a:r>
            <a:r>
              <a:rPr lang="da-DK" dirty="0" err="1" smtClean="0"/>
              <a:t>always</a:t>
            </a:r>
            <a:r>
              <a:rPr lang="da-DK" dirty="0" smtClean="0"/>
              <a:t> has </a:t>
            </a:r>
            <a:r>
              <a:rPr lang="da-DK" dirty="0" err="1" smtClean="0"/>
              <a:t>its</a:t>
            </a:r>
            <a:r>
              <a:rPr lang="da-DK" dirty="0" smtClean="0"/>
              <a:t> </a:t>
            </a:r>
            <a:r>
              <a:rPr lang="da-DK" dirty="0" err="1" smtClean="0"/>
              <a:t>origin</a:t>
            </a:r>
            <a:r>
              <a:rPr lang="da-DK" dirty="0" smtClean="0"/>
              <a:t> in center of TCP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55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Tool feature</a:t>
            </a:r>
          </a:p>
          <a:p>
            <a:endParaRPr lang="da-DK" dirty="0" smtClean="0"/>
          </a:p>
          <a:p>
            <a:r>
              <a:rPr lang="da-DK" dirty="0" err="1" smtClean="0"/>
              <a:t>When</a:t>
            </a:r>
            <a:r>
              <a:rPr lang="da-DK" dirty="0" smtClean="0"/>
              <a:t> TCP is </a:t>
            </a:r>
            <a:r>
              <a:rPr lang="da-DK" dirty="0" err="1" smtClean="0"/>
              <a:t>defined</a:t>
            </a:r>
            <a:r>
              <a:rPr lang="da-DK" dirty="0" smtClean="0"/>
              <a:t>, </a:t>
            </a:r>
            <a:r>
              <a:rPr lang="da-DK" dirty="0" err="1" smtClean="0"/>
              <a:t>origin</a:t>
            </a:r>
            <a:r>
              <a:rPr lang="da-DK" dirty="0" smtClean="0"/>
              <a:t> of the Tool</a:t>
            </a:r>
            <a:r>
              <a:rPr lang="da-DK" baseline="0" dirty="0" smtClean="0"/>
              <a:t> feature </a:t>
            </a:r>
            <a:r>
              <a:rPr lang="da-DK" baseline="0" dirty="0" err="1" smtClean="0"/>
              <a:t>will</a:t>
            </a:r>
            <a:r>
              <a:rPr lang="da-DK" baseline="0" dirty="0" smtClean="0"/>
              <a:t> </a:t>
            </a:r>
            <a:r>
              <a:rPr lang="da-DK" baseline="0" dirty="0" err="1" smtClean="0"/>
              <a:t>be</a:t>
            </a:r>
            <a:r>
              <a:rPr lang="da-DK" baseline="0" dirty="0" smtClean="0"/>
              <a:t> in center of TCP</a:t>
            </a:r>
            <a:endParaRPr lang="da-DK" dirty="0" smtClean="0"/>
          </a:p>
          <a:p>
            <a:endParaRPr lang="da-DK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2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Setup feature</a:t>
            </a:r>
          </a:p>
          <a:p>
            <a:endParaRPr lang="da-DK" dirty="0" smtClean="0"/>
          </a:p>
          <a:p>
            <a:endParaRPr lang="da-DK" baseline="0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78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Setup feature</a:t>
            </a:r>
          </a:p>
          <a:p>
            <a:endParaRPr lang="da-DK" dirty="0" smtClean="0"/>
          </a:p>
          <a:p>
            <a:r>
              <a:rPr lang="da-DK" baseline="0" dirty="0" smtClean="0"/>
              <a:t>Feature is </a:t>
            </a:r>
            <a:r>
              <a:rPr lang="da-DK" baseline="0" dirty="0" err="1" smtClean="0"/>
              <a:t>fixed</a:t>
            </a:r>
            <a:r>
              <a:rPr lang="da-DK" baseline="0" dirty="0" smtClean="0"/>
              <a:t>, but </a:t>
            </a:r>
            <a:r>
              <a:rPr lang="da-DK" baseline="0" dirty="0" err="1" smtClean="0"/>
              <a:t>if</a:t>
            </a:r>
            <a:r>
              <a:rPr lang="da-DK" baseline="0" dirty="0" smtClean="0"/>
              <a:t> Variable is </a:t>
            </a:r>
            <a:r>
              <a:rPr lang="da-DK" baseline="0" dirty="0" err="1" smtClean="0"/>
              <a:t>selected</a:t>
            </a:r>
            <a:r>
              <a:rPr lang="da-DK" baseline="0" dirty="0" smtClean="0"/>
              <a:t>, </a:t>
            </a:r>
            <a:r>
              <a:rPr lang="da-DK" baseline="0" dirty="0" err="1" smtClean="0"/>
              <a:t>then</a:t>
            </a:r>
            <a:r>
              <a:rPr lang="da-DK" baseline="0" dirty="0" smtClean="0"/>
              <a:t> a </a:t>
            </a:r>
            <a:r>
              <a:rPr lang="da-DK" baseline="0" dirty="0" err="1" smtClean="0"/>
              <a:t>copy</a:t>
            </a:r>
            <a:r>
              <a:rPr lang="da-DK" baseline="0" dirty="0" smtClean="0"/>
              <a:t> of the feature </a:t>
            </a:r>
            <a:r>
              <a:rPr lang="da-DK" baseline="0" dirty="0" err="1" smtClean="0"/>
              <a:t>can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be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modified</a:t>
            </a:r>
            <a:endParaRPr lang="da-DK" baseline="0" dirty="0" smtClean="0"/>
          </a:p>
          <a:p>
            <a:endParaRPr lang="da-DK" baseline="0" dirty="0" smtClean="0"/>
          </a:p>
          <a:p>
            <a:r>
              <a:rPr lang="da-DK" dirty="0" err="1" smtClean="0"/>
              <a:t>Demonstrate</a:t>
            </a:r>
            <a:r>
              <a:rPr lang="da-DK" dirty="0" smtClean="0"/>
              <a:t> </a:t>
            </a:r>
            <a:r>
              <a:rPr lang="da-DK" dirty="0" err="1" smtClean="0"/>
              <a:t>how</a:t>
            </a:r>
            <a:r>
              <a:rPr lang="da-DK" dirty="0" smtClean="0"/>
              <a:t> to </a:t>
            </a:r>
            <a:r>
              <a:rPr lang="da-DK" dirty="0" err="1" smtClean="0"/>
              <a:t>define</a:t>
            </a:r>
            <a:r>
              <a:rPr lang="da-DK" dirty="0" smtClean="0"/>
              <a:t> a feature as Plane</a:t>
            </a:r>
          </a:p>
          <a:p>
            <a:r>
              <a:rPr lang="da-DK" baseline="0" dirty="0" smtClean="0"/>
              <a:t>» </a:t>
            </a:r>
            <a:r>
              <a:rPr lang="da-DK" baseline="0" dirty="0" err="1" smtClean="0"/>
              <a:t>Click</a:t>
            </a:r>
            <a:r>
              <a:rPr lang="da-DK" baseline="0" dirty="0" smtClean="0"/>
              <a:t> Plane-</a:t>
            </a:r>
            <a:r>
              <a:rPr lang="da-DK" baseline="0" dirty="0" err="1" smtClean="0"/>
              <a:t>button</a:t>
            </a:r>
            <a:r>
              <a:rPr lang="da-DK" baseline="0" dirty="0" smtClean="0"/>
              <a:t> to </a:t>
            </a:r>
            <a:r>
              <a:rPr lang="da-DK" baseline="0" dirty="0" err="1" smtClean="0"/>
              <a:t>add</a:t>
            </a:r>
            <a:r>
              <a:rPr lang="da-DK" baseline="0" dirty="0" smtClean="0"/>
              <a:t> new plane</a:t>
            </a:r>
          </a:p>
          <a:p>
            <a:r>
              <a:rPr lang="da-DK" baseline="0" dirty="0" smtClean="0"/>
              <a:t>» </a:t>
            </a:r>
            <a:r>
              <a:rPr lang="da-DK" baseline="0" dirty="0" err="1" smtClean="0"/>
              <a:t>Use</a:t>
            </a:r>
            <a:r>
              <a:rPr lang="da-DK" baseline="0" dirty="0" smtClean="0"/>
              <a:t> A4 </a:t>
            </a:r>
            <a:r>
              <a:rPr lang="da-DK" baseline="0" dirty="0" err="1" smtClean="0"/>
              <a:t>sheet</a:t>
            </a:r>
            <a:r>
              <a:rPr lang="da-DK" baseline="0" dirty="0" smtClean="0"/>
              <a:t> or </a:t>
            </a:r>
            <a:r>
              <a:rPr lang="da-DK" baseline="0" dirty="0" err="1" smtClean="0"/>
              <a:t>similar</a:t>
            </a:r>
            <a:r>
              <a:rPr lang="da-DK" baseline="0" dirty="0" smtClean="0"/>
              <a:t> to </a:t>
            </a:r>
            <a:r>
              <a:rPr lang="da-DK" baseline="0" dirty="0" err="1" smtClean="0"/>
              <a:t>create</a:t>
            </a:r>
            <a:r>
              <a:rPr lang="da-DK" baseline="0" dirty="0" smtClean="0"/>
              <a:t> feature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099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Jog relative to Feature</a:t>
            </a:r>
          </a:p>
          <a:p>
            <a:endParaRPr lang="da-DK" baseline="0" dirty="0" smtClean="0"/>
          </a:p>
          <a:p>
            <a:r>
              <a:rPr lang="da-DK" baseline="0" dirty="0" smtClean="0"/>
              <a:t>Go to MOVE-tab and </a:t>
            </a:r>
            <a:r>
              <a:rPr lang="da-DK" baseline="0" dirty="0" err="1" smtClean="0"/>
              <a:t>select</a:t>
            </a:r>
            <a:r>
              <a:rPr lang="da-DK" baseline="0" dirty="0" smtClean="0"/>
              <a:t> the Plane as feature</a:t>
            </a:r>
          </a:p>
          <a:p>
            <a:r>
              <a:rPr lang="da-DK" dirty="0" err="1" smtClean="0"/>
              <a:t>Demonstrate</a:t>
            </a:r>
            <a:r>
              <a:rPr lang="da-DK" dirty="0" smtClean="0"/>
              <a:t> </a:t>
            </a:r>
            <a:r>
              <a:rPr lang="da-DK" dirty="0" err="1" smtClean="0"/>
              <a:t>how</a:t>
            </a:r>
            <a:r>
              <a:rPr lang="da-DK" dirty="0" smtClean="0"/>
              <a:t> to jog</a:t>
            </a:r>
            <a:r>
              <a:rPr lang="da-DK" baseline="0" dirty="0" smtClean="0"/>
              <a:t> relative to the </a:t>
            </a:r>
            <a:r>
              <a:rPr lang="da-DK" baseline="0" dirty="0" err="1" smtClean="0"/>
              <a:t>user-defined</a:t>
            </a:r>
            <a:r>
              <a:rPr lang="da-DK" baseline="0" dirty="0" smtClean="0"/>
              <a:t> Feature</a:t>
            </a:r>
          </a:p>
          <a:p>
            <a:endParaRPr lang="da-DK" baseline="0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670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Working</a:t>
            </a:r>
            <a:r>
              <a:rPr lang="da-DK" b="1" dirty="0" smtClean="0"/>
              <a:t> with Features</a:t>
            </a:r>
          </a:p>
          <a:p>
            <a:endParaRPr lang="da-DK" dirty="0" smtClean="0"/>
          </a:p>
          <a:p>
            <a:r>
              <a:rPr lang="da-DK" dirty="0" err="1" smtClean="0"/>
              <a:t>MoveJ</a:t>
            </a:r>
            <a:r>
              <a:rPr lang="da-DK" dirty="0" smtClean="0"/>
              <a:t> </a:t>
            </a:r>
            <a:r>
              <a:rPr lang="da-DK" dirty="0" err="1" smtClean="0"/>
              <a:t>waypoints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</a:t>
            </a:r>
            <a:r>
              <a:rPr lang="da-DK" dirty="0" err="1" smtClean="0"/>
              <a:t>always</a:t>
            </a:r>
            <a:r>
              <a:rPr lang="da-DK" dirty="0" smtClean="0"/>
              <a:t> with </a:t>
            </a:r>
            <a:r>
              <a:rPr lang="da-DK" dirty="0" err="1" smtClean="0"/>
              <a:t>respect</a:t>
            </a:r>
            <a:r>
              <a:rPr lang="da-DK" dirty="0" smtClean="0"/>
              <a:t> to </a:t>
            </a:r>
            <a:r>
              <a:rPr lang="da-DK" dirty="0" err="1" smtClean="0"/>
              <a:t>angular</a:t>
            </a:r>
            <a:r>
              <a:rPr lang="da-DK" dirty="0" smtClean="0"/>
              <a:t> positions, so Feature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can</a:t>
            </a:r>
            <a:r>
              <a:rPr lang="da-DK" baseline="0" dirty="0" smtClean="0"/>
              <a:t> not </a:t>
            </a:r>
            <a:r>
              <a:rPr lang="da-DK" baseline="0" dirty="0" err="1" smtClean="0"/>
              <a:t>be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selected</a:t>
            </a:r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986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Working</a:t>
            </a:r>
            <a:r>
              <a:rPr lang="da-DK" b="1" dirty="0" smtClean="0"/>
              <a:t> with Features</a:t>
            </a:r>
          </a:p>
          <a:p>
            <a:endParaRPr lang="da-DK" dirty="0" smtClean="0"/>
          </a:p>
          <a:p>
            <a:r>
              <a:rPr lang="da-DK" dirty="0" err="1" smtClean="0"/>
              <a:t>Demonstrate</a:t>
            </a:r>
            <a:r>
              <a:rPr lang="da-DK" dirty="0" smtClean="0"/>
              <a:t> </a:t>
            </a:r>
            <a:r>
              <a:rPr lang="da-DK" dirty="0" err="1" smtClean="0"/>
              <a:t>how</a:t>
            </a:r>
            <a:r>
              <a:rPr lang="da-DK" dirty="0" smtClean="0"/>
              <a:t> to </a:t>
            </a:r>
            <a:r>
              <a:rPr lang="da-DK" dirty="0" err="1" smtClean="0"/>
              <a:t>teach</a:t>
            </a:r>
            <a:r>
              <a:rPr lang="da-DK" dirty="0" smtClean="0"/>
              <a:t> </a:t>
            </a:r>
            <a:r>
              <a:rPr lang="da-DK" dirty="0" err="1" smtClean="0"/>
              <a:t>waypoints</a:t>
            </a:r>
            <a:r>
              <a:rPr lang="da-DK" dirty="0" smtClean="0"/>
              <a:t> relative to </a:t>
            </a:r>
            <a:r>
              <a:rPr lang="da-DK" dirty="0" err="1" smtClean="0"/>
              <a:t>user-defined</a:t>
            </a:r>
            <a:r>
              <a:rPr lang="da-DK" baseline="0" dirty="0" smtClean="0"/>
              <a:t> </a:t>
            </a:r>
            <a:r>
              <a:rPr lang="da-DK" dirty="0" smtClean="0"/>
              <a:t>feature</a:t>
            </a:r>
          </a:p>
          <a:p>
            <a:r>
              <a:rPr lang="da-DK" dirty="0" err="1" smtClean="0"/>
              <a:t>Then</a:t>
            </a:r>
            <a:r>
              <a:rPr lang="da-DK" dirty="0" smtClean="0"/>
              <a:t> </a:t>
            </a:r>
            <a:r>
              <a:rPr lang="da-DK" dirty="0" err="1" smtClean="0"/>
              <a:t>modify</a:t>
            </a:r>
            <a:r>
              <a:rPr lang="da-DK" dirty="0" smtClean="0"/>
              <a:t> the Feature and </a:t>
            </a:r>
            <a:r>
              <a:rPr lang="da-DK" dirty="0" err="1" smtClean="0"/>
              <a:t>verify</a:t>
            </a:r>
            <a:r>
              <a:rPr lang="da-DK" dirty="0" smtClean="0"/>
              <a:t> </a:t>
            </a:r>
            <a:r>
              <a:rPr lang="da-DK" dirty="0" err="1" smtClean="0"/>
              <a:t>that</a:t>
            </a:r>
            <a:r>
              <a:rPr lang="da-DK" dirty="0" smtClean="0"/>
              <a:t> the </a:t>
            </a:r>
            <a:r>
              <a:rPr lang="da-DK" dirty="0" err="1" smtClean="0"/>
              <a:t>entire</a:t>
            </a:r>
            <a:r>
              <a:rPr lang="da-DK" dirty="0" smtClean="0"/>
              <a:t> program is </a:t>
            </a:r>
            <a:r>
              <a:rPr lang="da-DK" dirty="0" err="1" smtClean="0"/>
              <a:t>shifted</a:t>
            </a:r>
            <a:r>
              <a:rPr lang="da-DK" dirty="0" smtClean="0"/>
              <a:t> </a:t>
            </a:r>
            <a:r>
              <a:rPr lang="da-DK" dirty="0" err="1" smtClean="0"/>
              <a:t>accordingly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Save</a:t>
            </a:r>
            <a:r>
              <a:rPr lang="da-DK" baseline="0" dirty="0" smtClean="0"/>
              <a:t> as </a:t>
            </a:r>
            <a:r>
              <a:rPr lang="da-DK" baseline="0" dirty="0" err="1" smtClean="0"/>
              <a:t>feature.urp</a:t>
            </a:r>
            <a:endParaRPr lang="da-DK" baseline="0" dirty="0" smtClean="0"/>
          </a:p>
          <a:p>
            <a:endParaRPr lang="da-DK" baseline="0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50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Offset Feature</a:t>
            </a:r>
          </a:p>
          <a:p>
            <a:endParaRPr lang="da-DK" dirty="0" smtClean="0"/>
          </a:p>
          <a:p>
            <a:r>
              <a:rPr lang="da-DK" dirty="0" smtClean="0"/>
              <a:t>Make sample program, </a:t>
            </a:r>
            <a:r>
              <a:rPr lang="da-DK" dirty="0" err="1" smtClean="0"/>
              <a:t>where</a:t>
            </a:r>
            <a:r>
              <a:rPr lang="da-DK" dirty="0" smtClean="0"/>
              <a:t> the offset is </a:t>
            </a:r>
            <a:r>
              <a:rPr lang="da-DK" dirty="0" err="1" smtClean="0"/>
              <a:t>accumulated</a:t>
            </a:r>
            <a:r>
              <a:rPr lang="da-DK" dirty="0" smtClean="0"/>
              <a:t> for </a:t>
            </a:r>
            <a:r>
              <a:rPr lang="da-DK" dirty="0" err="1" smtClean="0"/>
              <a:t>every</a:t>
            </a:r>
            <a:r>
              <a:rPr lang="da-DK" dirty="0" smtClean="0"/>
              <a:t> </a:t>
            </a:r>
            <a:r>
              <a:rPr lang="da-DK" dirty="0" err="1" smtClean="0"/>
              <a:t>cycle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Save as </a:t>
            </a:r>
            <a:r>
              <a:rPr lang="da-DK" dirty="0" err="1" smtClean="0"/>
              <a:t>offset_feature.urp</a:t>
            </a:r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35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Expression editor</a:t>
            </a:r>
          </a:p>
          <a:p>
            <a:endParaRPr lang="da-DK" dirty="0" smtClean="0"/>
          </a:p>
          <a:p>
            <a:r>
              <a:rPr lang="da-DK" baseline="0" dirty="0" err="1" smtClean="0"/>
              <a:t>Create</a:t>
            </a:r>
            <a:r>
              <a:rPr lang="da-DK" baseline="0" dirty="0" smtClean="0"/>
              <a:t> sample program:</a:t>
            </a:r>
          </a:p>
          <a:p>
            <a:r>
              <a:rPr lang="da-DK" baseline="0" dirty="0" smtClean="0"/>
              <a:t>1. </a:t>
            </a:r>
            <a:r>
              <a:rPr lang="da-DK" baseline="0" dirty="0" err="1" smtClean="0"/>
              <a:t>Insert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vertical</a:t>
            </a:r>
            <a:r>
              <a:rPr lang="da-DK" baseline="0" dirty="0" smtClean="0"/>
              <a:t> linear </a:t>
            </a:r>
            <a:r>
              <a:rPr lang="da-DK" baseline="0" dirty="0" err="1" smtClean="0"/>
              <a:t>movement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between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two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waypoints</a:t>
            </a:r>
            <a:r>
              <a:rPr lang="da-DK" baseline="0" dirty="0" smtClean="0"/>
              <a:t>.</a:t>
            </a:r>
          </a:p>
          <a:p>
            <a:r>
              <a:rPr lang="da-DK" baseline="0" dirty="0" smtClean="0"/>
              <a:t>2. </a:t>
            </a:r>
            <a:r>
              <a:rPr lang="da-DK" baseline="0" dirty="0" err="1" smtClean="0"/>
              <a:t>Reduce</a:t>
            </a:r>
            <a:r>
              <a:rPr lang="da-DK" baseline="0" dirty="0" smtClean="0"/>
              <a:t> speed to 100 mm.</a:t>
            </a:r>
          </a:p>
          <a:p>
            <a:r>
              <a:rPr lang="da-DK" baseline="0" dirty="0" smtClean="0"/>
              <a:t>3. </a:t>
            </a:r>
            <a:r>
              <a:rPr lang="da-DK" baseline="0" dirty="0" err="1" smtClean="0"/>
              <a:t>Move</a:t>
            </a:r>
            <a:r>
              <a:rPr lang="da-DK" baseline="0" dirty="0" smtClean="0"/>
              <a:t> the </a:t>
            </a:r>
            <a:r>
              <a:rPr lang="da-DK" baseline="0" dirty="0" err="1" smtClean="0"/>
              <a:t>bottom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waypoint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inside</a:t>
            </a:r>
            <a:r>
              <a:rPr lang="da-DK" baseline="0" dirty="0" smtClean="0"/>
              <a:t> of an IF-</a:t>
            </a:r>
            <a:r>
              <a:rPr lang="da-DK" baseline="0" dirty="0" err="1" smtClean="0"/>
              <a:t>command</a:t>
            </a:r>
            <a:endParaRPr lang="da-DK" baseline="0" dirty="0" smtClean="0"/>
          </a:p>
          <a:p>
            <a:r>
              <a:rPr lang="da-DK" baseline="0" dirty="0" smtClean="0"/>
              <a:t>4. </a:t>
            </a:r>
            <a:r>
              <a:rPr lang="da-DK" baseline="0" dirty="0" err="1" smtClean="0"/>
              <a:t>Define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condition</a:t>
            </a:r>
            <a:r>
              <a:rPr lang="da-DK" baseline="0" dirty="0" smtClean="0"/>
              <a:t> in IF to </a:t>
            </a:r>
            <a:r>
              <a:rPr lang="da-DK" baseline="0" dirty="0" err="1" smtClean="0"/>
              <a:t>be</a:t>
            </a:r>
            <a:r>
              <a:rPr lang="da-DK" baseline="0" dirty="0" smtClean="0"/>
              <a:t> force() &lt; 30	:it </a:t>
            </a:r>
            <a:r>
              <a:rPr lang="da-DK" baseline="0" dirty="0" err="1" smtClean="0"/>
              <a:t>might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be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required</a:t>
            </a:r>
            <a:r>
              <a:rPr lang="da-DK" baseline="0" dirty="0" smtClean="0"/>
              <a:t> to </a:t>
            </a:r>
            <a:r>
              <a:rPr lang="da-DK" baseline="0" dirty="0" err="1" smtClean="0"/>
              <a:t>adjust</a:t>
            </a:r>
            <a:r>
              <a:rPr lang="da-DK" baseline="0" dirty="0" smtClean="0"/>
              <a:t> the </a:t>
            </a:r>
            <a:r>
              <a:rPr lang="da-DK" baseline="0" dirty="0" err="1" smtClean="0"/>
              <a:t>value</a:t>
            </a:r>
            <a:endParaRPr lang="da-DK" baseline="0" dirty="0" smtClean="0"/>
          </a:p>
          <a:p>
            <a:r>
              <a:rPr lang="da-DK" baseline="0" dirty="0" smtClean="0"/>
              <a:t>5. IMPORTANT: Make sure to check the </a:t>
            </a:r>
            <a:r>
              <a:rPr lang="da-DK" baseline="0" dirty="0" err="1" smtClean="0"/>
              <a:t>box</a:t>
            </a:r>
            <a:r>
              <a:rPr lang="da-DK" baseline="0" dirty="0" smtClean="0"/>
              <a:t> ”Check </a:t>
            </a:r>
            <a:r>
              <a:rPr lang="da-DK" baseline="0" dirty="0" err="1" smtClean="0"/>
              <a:t>expression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continuously</a:t>
            </a:r>
            <a:r>
              <a:rPr lang="da-DK" baseline="0" dirty="0" smtClean="0"/>
              <a:t>”</a:t>
            </a:r>
          </a:p>
          <a:p>
            <a:endParaRPr lang="da-DK" baseline="0" dirty="0" smtClean="0"/>
          </a:p>
          <a:p>
            <a:r>
              <a:rPr lang="da-DK" baseline="0" dirty="0" err="1" smtClean="0"/>
              <a:t>Demonstrate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how</a:t>
            </a:r>
            <a:r>
              <a:rPr lang="da-DK" baseline="0" dirty="0" smtClean="0"/>
              <a:t> it is </a:t>
            </a:r>
            <a:r>
              <a:rPr lang="da-DK" baseline="0" dirty="0" err="1" smtClean="0"/>
              <a:t>possible</a:t>
            </a:r>
            <a:r>
              <a:rPr lang="da-DK" baseline="0" dirty="0" smtClean="0"/>
              <a:t> to stop the </a:t>
            </a:r>
            <a:r>
              <a:rPr lang="da-DK" baseline="0" dirty="0" err="1" smtClean="0"/>
              <a:t>downward</a:t>
            </a:r>
            <a:r>
              <a:rPr lang="da-DK" baseline="0" dirty="0" smtClean="0"/>
              <a:t> </a:t>
            </a:r>
            <a:r>
              <a:rPr lang="da-DK" baseline="0" dirty="0" err="1" smtClean="0"/>
              <a:t>movement</a:t>
            </a:r>
            <a:r>
              <a:rPr lang="da-DK" baseline="0" dirty="0" smtClean="0"/>
              <a:t> by </a:t>
            </a:r>
            <a:r>
              <a:rPr lang="da-DK" baseline="0" dirty="0" err="1" smtClean="0"/>
              <a:t>hand</a:t>
            </a:r>
            <a:r>
              <a:rPr lang="da-DK" baseline="0" dirty="0" smtClean="0"/>
              <a:t>.</a:t>
            </a:r>
          </a:p>
          <a:p>
            <a:r>
              <a:rPr lang="da-DK" baseline="0" dirty="0" smtClean="0"/>
              <a:t>Show the variable tab and </a:t>
            </a:r>
            <a:r>
              <a:rPr lang="da-DK" baseline="0" dirty="0" err="1" smtClean="0"/>
              <a:t>verify</a:t>
            </a:r>
            <a:r>
              <a:rPr lang="da-DK" baseline="0" dirty="0" smtClean="0"/>
              <a:t> the force </a:t>
            </a:r>
            <a:r>
              <a:rPr lang="da-DK" baseline="0" dirty="0" err="1" smtClean="0"/>
              <a:t>value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changes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while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running</a:t>
            </a:r>
            <a:r>
              <a:rPr lang="da-DK" baseline="0" dirty="0" smtClean="0"/>
              <a:t> the program</a:t>
            </a:r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317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Switch </a:t>
            </a:r>
            <a:r>
              <a:rPr lang="da-DK" b="1" dirty="0" err="1" smtClean="0"/>
              <a:t>between</a:t>
            </a:r>
            <a:r>
              <a:rPr lang="da-DK" b="1" dirty="0" smtClean="0"/>
              <a:t> multiple Features</a:t>
            </a:r>
          </a:p>
          <a:p>
            <a:endParaRPr lang="da-DK" dirty="0" smtClean="0"/>
          </a:p>
          <a:p>
            <a:r>
              <a:rPr lang="da-DK" dirty="0" smtClean="0"/>
              <a:t>Make sample program, </a:t>
            </a:r>
            <a:r>
              <a:rPr lang="da-DK" dirty="0" err="1" smtClean="0"/>
              <a:t>where</a:t>
            </a:r>
            <a:r>
              <a:rPr lang="da-DK" dirty="0" smtClean="0"/>
              <a:t> the offset is </a:t>
            </a:r>
            <a:r>
              <a:rPr lang="da-DK" dirty="0" err="1" smtClean="0"/>
              <a:t>accumulated</a:t>
            </a:r>
            <a:r>
              <a:rPr lang="da-DK" dirty="0" smtClean="0"/>
              <a:t> for </a:t>
            </a:r>
            <a:r>
              <a:rPr lang="da-DK" dirty="0" err="1" smtClean="0"/>
              <a:t>every</a:t>
            </a:r>
            <a:r>
              <a:rPr lang="da-DK" dirty="0" smtClean="0"/>
              <a:t> </a:t>
            </a:r>
            <a:r>
              <a:rPr lang="da-DK" dirty="0" err="1" smtClean="0"/>
              <a:t>cycle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Save as </a:t>
            </a:r>
            <a:r>
              <a:rPr lang="da-DK" dirty="0" err="1" smtClean="0"/>
              <a:t>switch_between_features.urp</a:t>
            </a:r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937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 smtClean="0"/>
              <a:t>Features Lab </a:t>
            </a:r>
            <a:r>
              <a:rPr lang="da-DK" b="1" dirty="0" err="1" smtClean="0"/>
              <a:t>Exercise</a:t>
            </a:r>
            <a:endParaRPr lang="da-DK" b="1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70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 smtClean="0"/>
              <a:t>Features Lab </a:t>
            </a:r>
            <a:r>
              <a:rPr lang="da-DK" b="1" dirty="0" err="1" smtClean="0"/>
              <a:t>Exercise</a:t>
            </a:r>
            <a:endParaRPr lang="da-DK" baseline="0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380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 smtClean="0"/>
              <a:t>Features Lab </a:t>
            </a:r>
            <a:r>
              <a:rPr lang="da-DK" b="1" dirty="0" err="1" smtClean="0"/>
              <a:t>Exercise</a:t>
            </a:r>
            <a:endParaRPr lang="da-DK" baseline="0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027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 smtClean="0"/>
              <a:t>Features Lab </a:t>
            </a:r>
            <a:r>
              <a:rPr lang="da-DK" b="1" dirty="0" err="1" smtClean="0"/>
              <a:t>Exercise</a:t>
            </a:r>
            <a:endParaRPr lang="da-DK" baseline="0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476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Center of </a:t>
            </a:r>
            <a:r>
              <a:rPr lang="da-DK" b="1" dirty="0" err="1" smtClean="0"/>
              <a:t>Gravity</a:t>
            </a:r>
            <a:r>
              <a:rPr lang="da-DK" b="1" dirty="0" smtClean="0"/>
              <a:t> (</a:t>
            </a:r>
            <a:r>
              <a:rPr lang="da-DK" b="1" dirty="0" err="1" smtClean="0"/>
              <a:t>CoG</a:t>
            </a:r>
            <a:r>
              <a:rPr lang="da-DK" b="1" dirty="0" smtClean="0"/>
              <a:t>)</a:t>
            </a:r>
          </a:p>
          <a:p>
            <a:endParaRPr lang="da-DK" dirty="0" smtClean="0"/>
          </a:p>
          <a:p>
            <a:pPr marL="0" lvl="1" defTabSz="921898">
              <a:defRPr/>
            </a:pPr>
            <a:r>
              <a:rPr lang="en-GB" sz="1400" i="1" dirty="0" smtClean="0">
                <a:solidFill>
                  <a:srgbClr val="262626"/>
                </a:solidFill>
              </a:rPr>
              <a:t>= </a:t>
            </a:r>
            <a:r>
              <a:rPr lang="en-GB" sz="1400" i="1" dirty="0" err="1" smtClean="0">
                <a:solidFill>
                  <a:srgbClr val="262626"/>
                </a:solidFill>
              </a:rPr>
              <a:t>centerpoint</a:t>
            </a:r>
            <a:r>
              <a:rPr lang="en-GB" sz="1400" i="1" dirty="0" smtClean="0">
                <a:solidFill>
                  <a:srgbClr val="262626"/>
                </a:solidFill>
              </a:rPr>
              <a:t> of tool weight</a:t>
            </a:r>
          </a:p>
          <a:p>
            <a:endParaRPr lang="da-DK" dirty="0" smtClean="0"/>
          </a:p>
          <a:p>
            <a:r>
              <a:rPr lang="da-DK" dirty="0" smtClean="0"/>
              <a:t>Tip: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demonstrate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CoG</a:t>
            </a:r>
            <a:r>
              <a:rPr lang="da-DK" baseline="0" dirty="0" smtClean="0"/>
              <a:t> with a pen on </a:t>
            </a:r>
            <a:r>
              <a:rPr lang="da-DK" baseline="0" dirty="0" err="1" smtClean="0"/>
              <a:t>your</a:t>
            </a:r>
            <a:r>
              <a:rPr lang="da-DK" baseline="0" dirty="0" smtClean="0"/>
              <a:t> fingertip.</a:t>
            </a:r>
          </a:p>
          <a:p>
            <a:r>
              <a:rPr lang="da-DK" baseline="0" dirty="0" smtClean="0"/>
              <a:t>If pen </a:t>
            </a:r>
            <a:r>
              <a:rPr lang="da-DK" baseline="0" dirty="0" err="1" smtClean="0"/>
              <a:t>stays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horizontal</a:t>
            </a:r>
            <a:r>
              <a:rPr lang="da-DK" baseline="0" dirty="0" smtClean="0"/>
              <a:t>, </a:t>
            </a:r>
            <a:r>
              <a:rPr lang="da-DK" baseline="0" dirty="0" err="1" smtClean="0"/>
              <a:t>you</a:t>
            </a:r>
            <a:r>
              <a:rPr lang="da-DK" baseline="0" dirty="0" smtClean="0"/>
              <a:t> have </a:t>
            </a:r>
            <a:r>
              <a:rPr lang="da-DK" baseline="0" dirty="0" err="1" smtClean="0"/>
              <a:t>demonstrated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CoG</a:t>
            </a:r>
            <a:r>
              <a:rPr lang="da-DK" baseline="0" dirty="0" smtClean="0"/>
              <a:t> of pen</a:t>
            </a:r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187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Center of </a:t>
            </a:r>
            <a:r>
              <a:rPr lang="da-DK" b="1" dirty="0" err="1" smtClean="0"/>
              <a:t>Gravity</a:t>
            </a:r>
            <a:r>
              <a:rPr lang="da-DK" b="1" dirty="0" smtClean="0"/>
              <a:t> (</a:t>
            </a:r>
            <a:r>
              <a:rPr lang="da-DK" b="1" dirty="0" err="1" smtClean="0"/>
              <a:t>CoG</a:t>
            </a:r>
            <a:r>
              <a:rPr lang="da-DK" b="1" dirty="0" smtClean="0"/>
              <a:t>)</a:t>
            </a:r>
          </a:p>
          <a:p>
            <a:endParaRPr lang="da-DK" dirty="0" smtClean="0"/>
          </a:p>
          <a:p>
            <a:pPr marL="0" lvl="1" defTabSz="921898">
              <a:defRPr/>
            </a:pPr>
            <a:r>
              <a:rPr lang="en-GB" sz="1400" i="1" dirty="0" smtClean="0">
                <a:solidFill>
                  <a:srgbClr val="262626"/>
                </a:solidFill>
              </a:rPr>
              <a:t>= </a:t>
            </a:r>
            <a:r>
              <a:rPr lang="en-GB" sz="1400" i="1" dirty="0" err="1" smtClean="0">
                <a:solidFill>
                  <a:srgbClr val="262626"/>
                </a:solidFill>
              </a:rPr>
              <a:t>centerpoint</a:t>
            </a:r>
            <a:r>
              <a:rPr lang="en-GB" sz="1400" i="1" dirty="0" smtClean="0">
                <a:solidFill>
                  <a:srgbClr val="262626"/>
                </a:solidFill>
              </a:rPr>
              <a:t> of tool weight</a:t>
            </a:r>
          </a:p>
          <a:p>
            <a:endParaRPr lang="da-DK" dirty="0" smtClean="0"/>
          </a:p>
          <a:p>
            <a:r>
              <a:rPr lang="da-DK" dirty="0" smtClean="0"/>
              <a:t>Tip: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demonstrate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CoG</a:t>
            </a:r>
            <a:r>
              <a:rPr lang="da-DK" baseline="0" dirty="0" smtClean="0"/>
              <a:t> with a pen on </a:t>
            </a:r>
            <a:r>
              <a:rPr lang="da-DK" baseline="0" dirty="0" err="1" smtClean="0"/>
              <a:t>your</a:t>
            </a:r>
            <a:r>
              <a:rPr lang="da-DK" baseline="0" dirty="0" smtClean="0"/>
              <a:t> fingertip.</a:t>
            </a:r>
          </a:p>
          <a:p>
            <a:r>
              <a:rPr lang="da-DK" baseline="0" dirty="0" smtClean="0"/>
              <a:t>If pen </a:t>
            </a:r>
            <a:r>
              <a:rPr lang="da-DK" baseline="0" dirty="0" err="1" smtClean="0"/>
              <a:t>stays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horizontal</a:t>
            </a:r>
            <a:r>
              <a:rPr lang="da-DK" baseline="0" dirty="0" smtClean="0"/>
              <a:t>, </a:t>
            </a:r>
            <a:r>
              <a:rPr lang="da-DK" baseline="0" dirty="0" err="1" smtClean="0"/>
              <a:t>you</a:t>
            </a:r>
            <a:r>
              <a:rPr lang="da-DK" baseline="0" dirty="0" smtClean="0"/>
              <a:t> have </a:t>
            </a:r>
            <a:r>
              <a:rPr lang="da-DK" baseline="0" dirty="0" err="1" smtClean="0"/>
              <a:t>demonstrated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CoG</a:t>
            </a:r>
            <a:r>
              <a:rPr lang="da-DK" baseline="0" dirty="0" smtClean="0"/>
              <a:t> of pen</a:t>
            </a:r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187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Center of </a:t>
            </a:r>
            <a:r>
              <a:rPr lang="da-DK" b="1" dirty="0" err="1" smtClean="0"/>
              <a:t>Gravity</a:t>
            </a:r>
            <a:r>
              <a:rPr lang="da-DK" b="1" dirty="0" smtClean="0"/>
              <a:t> (</a:t>
            </a:r>
            <a:r>
              <a:rPr lang="da-DK" b="1" dirty="0" err="1" smtClean="0"/>
              <a:t>CoG</a:t>
            </a:r>
            <a:r>
              <a:rPr lang="da-DK" b="1" dirty="0" smtClean="0"/>
              <a:t>)</a:t>
            </a:r>
          </a:p>
          <a:p>
            <a:endParaRPr lang="da-DK" dirty="0" smtClean="0"/>
          </a:p>
          <a:p>
            <a:pPr marL="0" lvl="1" defTabSz="921898">
              <a:defRPr/>
            </a:pPr>
            <a:r>
              <a:rPr lang="en-GB" sz="1400" i="1" dirty="0" smtClean="0">
                <a:solidFill>
                  <a:srgbClr val="262626"/>
                </a:solidFill>
              </a:rPr>
              <a:t>= </a:t>
            </a:r>
            <a:r>
              <a:rPr lang="en-GB" sz="1400" i="1" dirty="0" err="1" smtClean="0">
                <a:solidFill>
                  <a:srgbClr val="262626"/>
                </a:solidFill>
              </a:rPr>
              <a:t>centerpoint</a:t>
            </a:r>
            <a:r>
              <a:rPr lang="en-GB" sz="1400" i="1" dirty="0" smtClean="0">
                <a:solidFill>
                  <a:srgbClr val="262626"/>
                </a:solidFill>
              </a:rPr>
              <a:t> of tool weight</a:t>
            </a:r>
          </a:p>
          <a:p>
            <a:endParaRPr lang="da-DK" dirty="0" smtClean="0"/>
          </a:p>
          <a:p>
            <a:r>
              <a:rPr lang="da-DK" dirty="0" smtClean="0"/>
              <a:t>Tip: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demonstrate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CoG</a:t>
            </a:r>
            <a:r>
              <a:rPr lang="da-DK" baseline="0" dirty="0" smtClean="0"/>
              <a:t> with a pen on </a:t>
            </a:r>
            <a:r>
              <a:rPr lang="da-DK" baseline="0" dirty="0" err="1" smtClean="0"/>
              <a:t>your</a:t>
            </a:r>
            <a:r>
              <a:rPr lang="da-DK" baseline="0" dirty="0" smtClean="0"/>
              <a:t> fingertip.</a:t>
            </a:r>
          </a:p>
          <a:p>
            <a:r>
              <a:rPr lang="da-DK" baseline="0" dirty="0" smtClean="0"/>
              <a:t>If pen </a:t>
            </a:r>
            <a:r>
              <a:rPr lang="da-DK" baseline="0" dirty="0" err="1" smtClean="0"/>
              <a:t>stays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horizontal</a:t>
            </a:r>
            <a:r>
              <a:rPr lang="da-DK" baseline="0" dirty="0" smtClean="0"/>
              <a:t>, </a:t>
            </a:r>
            <a:r>
              <a:rPr lang="da-DK" baseline="0" dirty="0" err="1" smtClean="0"/>
              <a:t>you</a:t>
            </a:r>
            <a:r>
              <a:rPr lang="da-DK" baseline="0" dirty="0" smtClean="0"/>
              <a:t> have </a:t>
            </a:r>
            <a:r>
              <a:rPr lang="da-DK" baseline="0" dirty="0" err="1" smtClean="0"/>
              <a:t>demonstrated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CoG</a:t>
            </a:r>
            <a:r>
              <a:rPr lang="da-DK" baseline="0" dirty="0" smtClean="0"/>
              <a:t> of pen</a:t>
            </a:r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187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Tool feature</a:t>
            </a:r>
          </a:p>
          <a:p>
            <a:endParaRPr lang="da-DK" dirty="0" smtClean="0"/>
          </a:p>
          <a:p>
            <a:r>
              <a:rPr lang="da-DK" dirty="0" err="1" smtClean="0"/>
              <a:t>When</a:t>
            </a:r>
            <a:r>
              <a:rPr lang="da-DK" dirty="0" smtClean="0"/>
              <a:t> TCP is </a:t>
            </a:r>
            <a:r>
              <a:rPr lang="da-DK" dirty="0" err="1" smtClean="0"/>
              <a:t>defined</a:t>
            </a:r>
            <a:r>
              <a:rPr lang="da-DK" dirty="0" smtClean="0"/>
              <a:t>, </a:t>
            </a:r>
            <a:r>
              <a:rPr lang="da-DK" dirty="0" err="1" smtClean="0"/>
              <a:t>origin</a:t>
            </a:r>
            <a:r>
              <a:rPr lang="da-DK" dirty="0" smtClean="0"/>
              <a:t> of the Tool</a:t>
            </a:r>
            <a:r>
              <a:rPr lang="da-DK" baseline="0" dirty="0" smtClean="0"/>
              <a:t> feature </a:t>
            </a:r>
            <a:r>
              <a:rPr lang="da-DK" baseline="0" dirty="0" err="1" smtClean="0"/>
              <a:t>will</a:t>
            </a:r>
            <a:r>
              <a:rPr lang="da-DK" baseline="0" dirty="0" smtClean="0"/>
              <a:t> </a:t>
            </a:r>
            <a:r>
              <a:rPr lang="da-DK" baseline="0" dirty="0" err="1" smtClean="0"/>
              <a:t>be</a:t>
            </a:r>
            <a:r>
              <a:rPr lang="da-DK" baseline="0" dirty="0" smtClean="0"/>
              <a:t> in center of TCP</a:t>
            </a:r>
            <a:endParaRPr lang="da-DK" dirty="0" smtClean="0"/>
          </a:p>
          <a:p>
            <a:endParaRPr lang="da-DK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187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Multiple TCP</a:t>
            </a:r>
          </a:p>
          <a:p>
            <a:endParaRPr lang="da-DK" dirty="0" smtClean="0"/>
          </a:p>
          <a:p>
            <a:r>
              <a:rPr lang="da-DK" dirty="0" smtClean="0"/>
              <a:t>How to </a:t>
            </a:r>
            <a:r>
              <a:rPr lang="da-DK" dirty="0" err="1" smtClean="0"/>
              <a:t>use</a:t>
            </a:r>
            <a:r>
              <a:rPr lang="da-DK" dirty="0" smtClean="0"/>
              <a:t> more </a:t>
            </a:r>
            <a:r>
              <a:rPr lang="da-DK" dirty="0" err="1" smtClean="0"/>
              <a:t>than</a:t>
            </a:r>
            <a:r>
              <a:rPr lang="da-DK" dirty="0" smtClean="0"/>
              <a:t> </a:t>
            </a:r>
            <a:r>
              <a:rPr lang="da-DK" dirty="0" err="1" smtClean="0"/>
              <a:t>one</a:t>
            </a:r>
            <a:r>
              <a:rPr lang="da-DK" dirty="0" smtClean="0"/>
              <a:t> TCP in same program.</a:t>
            </a:r>
          </a:p>
          <a:p>
            <a:endParaRPr lang="da-DK" dirty="0" smtClean="0"/>
          </a:p>
          <a:p>
            <a:r>
              <a:rPr lang="da-DK" dirty="0" smtClean="0"/>
              <a:t>It is </a:t>
            </a:r>
            <a:r>
              <a:rPr lang="da-DK" dirty="0" err="1" smtClean="0"/>
              <a:t>assumed</a:t>
            </a:r>
            <a:r>
              <a:rPr lang="da-DK" dirty="0" smtClean="0"/>
              <a:t> </a:t>
            </a:r>
            <a:r>
              <a:rPr lang="da-DK" dirty="0" err="1" smtClean="0"/>
              <a:t>that</a:t>
            </a:r>
            <a:r>
              <a:rPr lang="da-DK" dirty="0" smtClean="0"/>
              <a:t> </a:t>
            </a:r>
            <a:r>
              <a:rPr lang="da-DK" dirty="0" err="1" smtClean="0"/>
              <a:t>tool</a:t>
            </a:r>
            <a:r>
              <a:rPr lang="da-DK" dirty="0" smtClean="0"/>
              <a:t> is </a:t>
            </a:r>
            <a:r>
              <a:rPr lang="da-DK" dirty="0" err="1" smtClean="0"/>
              <a:t>rotated</a:t>
            </a:r>
            <a:r>
              <a:rPr lang="da-DK" dirty="0" smtClean="0"/>
              <a:t> </a:t>
            </a:r>
            <a:r>
              <a:rPr lang="da-DK" baseline="0" dirty="0" err="1" smtClean="0"/>
              <a:t>only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around</a:t>
            </a:r>
            <a:r>
              <a:rPr lang="da-DK" baseline="0" dirty="0" smtClean="0"/>
              <a:t> </a:t>
            </a:r>
            <a:r>
              <a:rPr lang="da-DK" dirty="0" smtClean="0"/>
              <a:t>Y-</a:t>
            </a:r>
            <a:r>
              <a:rPr lang="da-DK" dirty="0" err="1" smtClean="0"/>
              <a:t>direction</a:t>
            </a:r>
            <a:r>
              <a:rPr lang="da-DK" dirty="0" smtClean="0"/>
              <a:t> of Tool feature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95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Script </a:t>
            </a:r>
            <a:r>
              <a:rPr lang="da-DK" b="1" dirty="0" err="1" smtClean="0"/>
              <a:t>code</a:t>
            </a:r>
            <a:r>
              <a:rPr lang="da-DK" b="1" dirty="0" smtClean="0"/>
              <a:t> – line</a:t>
            </a:r>
          </a:p>
          <a:p>
            <a:endParaRPr lang="da-DK" dirty="0" smtClean="0"/>
          </a:p>
          <a:p>
            <a:r>
              <a:rPr lang="da-DK" dirty="0" smtClean="0"/>
              <a:t>Make sample with </a:t>
            </a:r>
            <a:r>
              <a:rPr lang="da-DK" dirty="0" err="1" smtClean="0"/>
              <a:t>three</a:t>
            </a:r>
            <a:r>
              <a:rPr lang="da-DK" dirty="0" smtClean="0"/>
              <a:t> script lines</a:t>
            </a:r>
          </a:p>
          <a:p>
            <a:endParaRPr lang="da-DK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854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Multiple TCP</a:t>
            </a:r>
          </a:p>
          <a:p>
            <a:endParaRPr lang="da-DK" dirty="0" smtClean="0"/>
          </a:p>
          <a:p>
            <a:r>
              <a:rPr lang="da-DK" dirty="0" err="1" smtClean="0"/>
              <a:t>Use</a:t>
            </a:r>
            <a:r>
              <a:rPr lang="da-DK" dirty="0" smtClean="0"/>
              <a:t> script </a:t>
            </a:r>
            <a:r>
              <a:rPr lang="da-DK" dirty="0" err="1" smtClean="0"/>
              <a:t>code</a:t>
            </a:r>
            <a:r>
              <a:rPr lang="da-DK" dirty="0" smtClean="0"/>
              <a:t> d2r() for </a:t>
            </a:r>
            <a:r>
              <a:rPr lang="da-DK" dirty="0" err="1" smtClean="0"/>
              <a:t>converting</a:t>
            </a:r>
            <a:r>
              <a:rPr lang="da-DK" baseline="0" dirty="0" smtClean="0"/>
              <a:t> -25 </a:t>
            </a:r>
            <a:r>
              <a:rPr lang="da-DK" baseline="0" dirty="0" err="1" smtClean="0"/>
              <a:t>degrees</a:t>
            </a:r>
            <a:r>
              <a:rPr lang="da-DK" baseline="0" dirty="0" smtClean="0"/>
              <a:t> to </a:t>
            </a:r>
            <a:r>
              <a:rPr lang="da-DK" baseline="0" dirty="0" err="1" smtClean="0"/>
              <a:t>radians</a:t>
            </a:r>
            <a:endParaRPr lang="da-DK" baseline="0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268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Multiple TCP</a:t>
            </a:r>
          </a:p>
          <a:p>
            <a:endParaRPr lang="da-DK" dirty="0" smtClean="0"/>
          </a:p>
          <a:p>
            <a:r>
              <a:rPr lang="da-DK" dirty="0" err="1" smtClean="0"/>
              <a:t>Use</a:t>
            </a:r>
            <a:r>
              <a:rPr lang="da-DK" dirty="0" smtClean="0"/>
              <a:t> script </a:t>
            </a:r>
            <a:r>
              <a:rPr lang="da-DK" dirty="0" err="1" smtClean="0"/>
              <a:t>code</a:t>
            </a:r>
            <a:r>
              <a:rPr lang="da-DK" dirty="0" smtClean="0"/>
              <a:t> d2r() for </a:t>
            </a:r>
            <a:r>
              <a:rPr lang="da-DK" dirty="0" err="1" smtClean="0"/>
              <a:t>converting</a:t>
            </a:r>
            <a:r>
              <a:rPr lang="da-DK" baseline="0" dirty="0" smtClean="0"/>
              <a:t> -25 </a:t>
            </a:r>
            <a:r>
              <a:rPr lang="da-DK" baseline="0" dirty="0" err="1" smtClean="0"/>
              <a:t>degrees</a:t>
            </a:r>
            <a:r>
              <a:rPr lang="da-DK" baseline="0" dirty="0" smtClean="0"/>
              <a:t> to </a:t>
            </a:r>
            <a:r>
              <a:rPr lang="da-DK" baseline="0" dirty="0" err="1" smtClean="0"/>
              <a:t>radians</a:t>
            </a:r>
            <a:endParaRPr lang="da-DK" baseline="0" dirty="0" smtClean="0"/>
          </a:p>
          <a:p>
            <a:endParaRPr lang="da-DK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187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Multiple TCP</a:t>
            </a:r>
          </a:p>
          <a:p>
            <a:endParaRPr lang="da-DK" dirty="0" smtClean="0"/>
          </a:p>
          <a:p>
            <a:r>
              <a:rPr lang="da-DK" dirty="0" err="1" smtClean="0"/>
              <a:t>Use</a:t>
            </a:r>
            <a:r>
              <a:rPr lang="da-DK" dirty="0" smtClean="0"/>
              <a:t> script </a:t>
            </a:r>
            <a:r>
              <a:rPr lang="da-DK" dirty="0" err="1" smtClean="0"/>
              <a:t>code</a:t>
            </a:r>
            <a:r>
              <a:rPr lang="da-DK" dirty="0" smtClean="0"/>
              <a:t> d2r() for </a:t>
            </a:r>
            <a:r>
              <a:rPr lang="da-DK" dirty="0" err="1" smtClean="0"/>
              <a:t>converting</a:t>
            </a:r>
            <a:r>
              <a:rPr lang="da-DK" baseline="0" dirty="0" smtClean="0"/>
              <a:t> -25 </a:t>
            </a:r>
            <a:r>
              <a:rPr lang="da-DK" baseline="0" dirty="0" err="1" smtClean="0"/>
              <a:t>degrees</a:t>
            </a:r>
            <a:r>
              <a:rPr lang="da-DK" baseline="0" dirty="0" smtClean="0"/>
              <a:t> to </a:t>
            </a:r>
            <a:r>
              <a:rPr lang="da-DK" baseline="0" dirty="0" err="1" smtClean="0"/>
              <a:t>radians</a:t>
            </a:r>
            <a:endParaRPr lang="da-DK" baseline="0" dirty="0" smtClean="0"/>
          </a:p>
          <a:p>
            <a:endParaRPr lang="da-DK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187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Implement</a:t>
            </a:r>
            <a:r>
              <a:rPr lang="da-DK" b="1" dirty="0" smtClean="0"/>
              <a:t> in program</a:t>
            </a:r>
          </a:p>
          <a:p>
            <a:endParaRPr lang="da-DK" dirty="0" smtClean="0"/>
          </a:p>
          <a:p>
            <a:r>
              <a:rPr lang="da-DK" dirty="0" smtClean="0"/>
              <a:t>It is </a:t>
            </a:r>
            <a:r>
              <a:rPr lang="da-DK" dirty="0" err="1" smtClean="0"/>
              <a:t>important</a:t>
            </a:r>
            <a:r>
              <a:rPr lang="da-DK" dirty="0" smtClean="0"/>
              <a:t> to set Base feature as variable and </a:t>
            </a:r>
            <a:r>
              <a:rPr lang="da-DK" dirty="0" err="1" smtClean="0"/>
              <a:t>use</a:t>
            </a:r>
            <a:r>
              <a:rPr lang="da-DK" dirty="0" smtClean="0"/>
              <a:t> Base as feature in </a:t>
            </a:r>
            <a:r>
              <a:rPr lang="da-DK" dirty="0" err="1" smtClean="0"/>
              <a:t>MoveL-command</a:t>
            </a:r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09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Advanced</a:t>
            </a:r>
            <a:r>
              <a:rPr lang="da-DK" b="1" baseline="0" dirty="0" smtClean="0"/>
              <a:t> </a:t>
            </a:r>
            <a:r>
              <a:rPr lang="da-DK" b="1" baseline="0" dirty="0" err="1" smtClean="0"/>
              <a:t>use</a:t>
            </a:r>
            <a:r>
              <a:rPr lang="da-DK" b="1" baseline="0" dirty="0" smtClean="0"/>
              <a:t> of TCP </a:t>
            </a:r>
            <a:r>
              <a:rPr lang="da-DK" b="1" dirty="0" smtClean="0"/>
              <a:t>Lab </a:t>
            </a:r>
            <a:r>
              <a:rPr lang="da-DK" b="1" dirty="0" err="1" smtClean="0"/>
              <a:t>Exercise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958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Advanced</a:t>
            </a:r>
            <a:r>
              <a:rPr lang="da-DK" b="1" baseline="0" dirty="0" smtClean="0"/>
              <a:t> </a:t>
            </a:r>
            <a:r>
              <a:rPr lang="da-DK" b="1" baseline="0" dirty="0" err="1" smtClean="0"/>
              <a:t>use</a:t>
            </a:r>
            <a:r>
              <a:rPr lang="da-DK" b="1" baseline="0" dirty="0" smtClean="0"/>
              <a:t> of TCP </a:t>
            </a:r>
            <a:r>
              <a:rPr lang="da-DK" b="1" dirty="0" smtClean="0"/>
              <a:t>Lab </a:t>
            </a:r>
            <a:r>
              <a:rPr lang="da-DK" b="1" dirty="0" err="1" smtClean="0"/>
              <a:t>Exercise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794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PC Network Configuration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25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 smtClean="0"/>
              <a:t>Robot Network Configuration</a:t>
            </a:r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99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What</a:t>
            </a:r>
            <a:r>
              <a:rPr lang="da-DK" b="1" dirty="0" smtClean="0"/>
              <a:t> is </a:t>
            </a:r>
            <a:r>
              <a:rPr lang="da-DK" b="1" dirty="0" err="1" smtClean="0"/>
              <a:t>Modbus</a:t>
            </a:r>
            <a:r>
              <a:rPr lang="da-DK" b="1" dirty="0" smtClean="0"/>
              <a:t> TCP?</a:t>
            </a:r>
          </a:p>
          <a:p>
            <a:endParaRPr lang="da-DK" dirty="0" smtClean="0"/>
          </a:p>
          <a:p>
            <a:r>
              <a:rPr lang="da-DK" dirty="0" smtClean="0"/>
              <a:t>Ethernet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based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communication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protocol</a:t>
            </a:r>
            <a:endParaRPr lang="da-DK" baseline="0" dirty="0" smtClean="0"/>
          </a:p>
          <a:p>
            <a:r>
              <a:rPr lang="da-DK" dirty="0" smtClean="0"/>
              <a:t>      - A </a:t>
            </a:r>
            <a:r>
              <a:rPr lang="da-DK" dirty="0" err="1" smtClean="0"/>
              <a:t>communication</a:t>
            </a:r>
            <a:r>
              <a:rPr lang="da-DK" dirty="0" smtClean="0"/>
              <a:t> </a:t>
            </a:r>
            <a:r>
              <a:rPr lang="da-DK" dirty="0" err="1" smtClean="0"/>
              <a:t>protocol</a:t>
            </a:r>
            <a:r>
              <a:rPr lang="da-DK" dirty="0" smtClean="0"/>
              <a:t> is a </a:t>
            </a:r>
            <a:r>
              <a:rPr lang="da-DK" dirty="0" err="1" smtClean="0"/>
              <a:t>common</a:t>
            </a:r>
            <a:r>
              <a:rPr lang="da-DK" dirty="0" smtClean="0"/>
              <a:t> </a:t>
            </a:r>
            <a:r>
              <a:rPr lang="da-DK" dirty="0" err="1" smtClean="0"/>
              <a:t>language</a:t>
            </a:r>
            <a:r>
              <a:rPr lang="da-DK" dirty="0" smtClean="0"/>
              <a:t> with </a:t>
            </a:r>
            <a:r>
              <a:rPr lang="da-DK" dirty="0" err="1" smtClean="0"/>
              <a:t>which</a:t>
            </a:r>
            <a:r>
              <a:rPr lang="da-DK" dirty="0" smtClean="0"/>
              <a:t> </a:t>
            </a:r>
            <a:r>
              <a:rPr lang="da-DK" dirty="0" err="1" smtClean="0"/>
              <a:t>two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devices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can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communicate</a:t>
            </a:r>
            <a:r>
              <a:rPr lang="da-DK" baseline="0" dirty="0" smtClean="0"/>
              <a:t>.</a:t>
            </a:r>
          </a:p>
          <a:p>
            <a:r>
              <a:rPr lang="da-DK" baseline="0" dirty="0" smtClean="0"/>
              <a:t>      - </a:t>
            </a:r>
            <a:r>
              <a:rPr lang="da-DK" baseline="0" dirty="0" err="1" smtClean="0"/>
              <a:t>Used</a:t>
            </a:r>
            <a:r>
              <a:rPr lang="da-DK" baseline="0" dirty="0" smtClean="0"/>
              <a:t> for data transfer </a:t>
            </a:r>
            <a:r>
              <a:rPr lang="da-DK" baseline="0" dirty="0" err="1" smtClean="0"/>
              <a:t>between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devices</a:t>
            </a:r>
            <a:r>
              <a:rPr lang="da-DK" baseline="0" dirty="0" smtClean="0"/>
              <a:t>.</a:t>
            </a:r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917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Client</a:t>
            </a:r>
            <a:r>
              <a:rPr lang="da-DK" b="1" baseline="0" dirty="0" smtClean="0"/>
              <a:t> / Server</a:t>
            </a:r>
          </a:p>
          <a:p>
            <a:endParaRPr lang="da-DK" sz="1200" dirty="0" smtClean="0">
              <a:solidFill>
                <a:srgbClr val="262626"/>
              </a:solidFill>
            </a:endParaRPr>
          </a:p>
          <a:p>
            <a:r>
              <a:rPr lang="da-DK" sz="1200" dirty="0" smtClean="0">
                <a:solidFill>
                  <a:srgbClr val="262626"/>
                </a:solidFill>
              </a:rPr>
              <a:t>Client/Server is </a:t>
            </a:r>
            <a:r>
              <a:rPr lang="da-DK" sz="1200" dirty="0" err="1" smtClean="0">
                <a:solidFill>
                  <a:srgbClr val="262626"/>
                </a:solidFill>
              </a:rPr>
              <a:t>sometimes</a:t>
            </a:r>
            <a:r>
              <a:rPr lang="da-DK" sz="1200" dirty="0" smtClean="0">
                <a:solidFill>
                  <a:srgbClr val="262626"/>
                </a:solidFill>
              </a:rPr>
              <a:t> referred to as Master/Slave</a:t>
            </a:r>
          </a:p>
          <a:p>
            <a:r>
              <a:rPr lang="da-DK" sz="900" dirty="0" smtClean="0">
                <a:solidFill>
                  <a:srgbClr val="262626"/>
                </a:solidFill>
              </a:rPr>
              <a:t>Client = Master</a:t>
            </a:r>
          </a:p>
          <a:p>
            <a:r>
              <a:rPr lang="da-DK" sz="900" dirty="0" smtClean="0">
                <a:solidFill>
                  <a:srgbClr val="262626"/>
                </a:solidFill>
              </a:rPr>
              <a:t>Server = Slave</a:t>
            </a:r>
            <a:endParaRPr lang="en-GB" sz="900" dirty="0" smtClean="0">
              <a:solidFill>
                <a:srgbClr val="262626"/>
              </a:solidFill>
            </a:endParaRP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00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Script </a:t>
            </a:r>
            <a:r>
              <a:rPr lang="da-DK" b="1" dirty="0" err="1"/>
              <a:t>code</a:t>
            </a:r>
            <a:r>
              <a:rPr lang="da-DK" b="1" dirty="0"/>
              <a:t> – file</a:t>
            </a:r>
          </a:p>
          <a:p>
            <a:endParaRPr lang="da-DK" dirty="0"/>
          </a:p>
          <a:p>
            <a:r>
              <a:rPr lang="da-DK" dirty="0" err="1"/>
              <a:t>Create</a:t>
            </a:r>
            <a:r>
              <a:rPr lang="da-DK" dirty="0"/>
              <a:t> and save new script file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731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Data types</a:t>
            </a:r>
          </a:p>
          <a:p>
            <a:endParaRPr lang="da-DK" dirty="0" smtClean="0"/>
          </a:p>
          <a:p>
            <a:r>
              <a:rPr lang="da-DK" dirty="0" err="1" smtClean="0"/>
              <a:t>Available</a:t>
            </a:r>
            <a:r>
              <a:rPr lang="da-DK" baseline="0" dirty="0" smtClean="0"/>
              <a:t> data types</a:t>
            </a:r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899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UR </a:t>
            </a:r>
            <a:r>
              <a:rPr lang="da-DK" b="1" dirty="0" err="1" smtClean="0"/>
              <a:t>Modbus</a:t>
            </a:r>
            <a:r>
              <a:rPr lang="da-DK" b="1" dirty="0" smtClean="0"/>
              <a:t> Server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493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Modbus</a:t>
            </a:r>
            <a:r>
              <a:rPr lang="da-DK" b="1" dirty="0" smtClean="0"/>
              <a:t> Server features</a:t>
            </a:r>
          </a:p>
          <a:p>
            <a:endParaRPr lang="da-DK" dirty="0" smtClean="0"/>
          </a:p>
          <a:p>
            <a:r>
              <a:rPr lang="da-DK" dirty="0" err="1" smtClean="0"/>
              <a:t>Explain</a:t>
            </a:r>
            <a:r>
              <a:rPr lang="da-DK" dirty="0" smtClean="0"/>
              <a:t> the options for </a:t>
            </a:r>
            <a:r>
              <a:rPr lang="da-DK" dirty="0" err="1" smtClean="0"/>
              <a:t>accessing</a:t>
            </a:r>
            <a:r>
              <a:rPr lang="da-DK" dirty="0" smtClean="0"/>
              <a:t> data on the robot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487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Access robots </a:t>
            </a:r>
            <a:r>
              <a:rPr lang="da-DK" b="1" dirty="0" err="1" smtClean="0"/>
              <a:t>own</a:t>
            </a:r>
            <a:r>
              <a:rPr lang="da-DK" b="1" dirty="0" smtClean="0"/>
              <a:t> Server</a:t>
            </a:r>
          </a:p>
          <a:p>
            <a:endParaRPr lang="da-DK" dirty="0" smtClean="0"/>
          </a:p>
          <a:p>
            <a:r>
              <a:rPr lang="da-DK" dirty="0" smtClean="0"/>
              <a:t>Setup and </a:t>
            </a:r>
            <a:r>
              <a:rPr lang="da-DK" dirty="0" err="1" smtClean="0"/>
              <a:t>read</a:t>
            </a:r>
            <a:r>
              <a:rPr lang="da-DK" dirty="0" smtClean="0"/>
              <a:t> </a:t>
            </a:r>
            <a:r>
              <a:rPr lang="da-DK" dirty="0" err="1" smtClean="0"/>
              <a:t>current</a:t>
            </a:r>
            <a:r>
              <a:rPr lang="da-DK" dirty="0" smtClean="0"/>
              <a:t> TCP position </a:t>
            </a:r>
            <a:r>
              <a:rPr lang="da-DK" dirty="0" err="1" smtClean="0"/>
              <a:t>while</a:t>
            </a:r>
            <a:r>
              <a:rPr lang="da-DK" dirty="0" smtClean="0"/>
              <a:t> jogging robot </a:t>
            </a:r>
            <a:r>
              <a:rPr lang="da-DK" dirty="0" err="1" smtClean="0"/>
              <a:t>manually</a:t>
            </a:r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318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Access I/O registers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09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Modbus</a:t>
            </a:r>
            <a:r>
              <a:rPr lang="da-DK" b="1" dirty="0" smtClean="0"/>
              <a:t> Applications</a:t>
            </a:r>
          </a:p>
          <a:p>
            <a:endParaRPr lang="da-DK" dirty="0" smtClean="0"/>
          </a:p>
          <a:p>
            <a:r>
              <a:rPr lang="da-DK" dirty="0" err="1" smtClean="0"/>
              <a:t>Use</a:t>
            </a:r>
            <a:r>
              <a:rPr lang="da-DK" dirty="0" smtClean="0"/>
              <a:t> Ananas for </a:t>
            </a:r>
            <a:r>
              <a:rPr lang="da-DK" dirty="0" err="1" smtClean="0"/>
              <a:t>remote</a:t>
            </a:r>
            <a:r>
              <a:rPr lang="da-DK" dirty="0" smtClean="0"/>
              <a:t> </a:t>
            </a:r>
            <a:r>
              <a:rPr lang="da-DK" dirty="0" err="1" smtClean="0"/>
              <a:t>connection</a:t>
            </a:r>
            <a:r>
              <a:rPr lang="da-DK" dirty="0" smtClean="0"/>
              <a:t> from </a:t>
            </a:r>
            <a:r>
              <a:rPr lang="da-DK" dirty="0" err="1" smtClean="0"/>
              <a:t>laptop</a:t>
            </a:r>
            <a:r>
              <a:rPr lang="da-DK" dirty="0" smtClean="0"/>
              <a:t> to controller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698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 err="1" smtClean="0"/>
              <a:t>Modbus</a:t>
            </a:r>
            <a:r>
              <a:rPr lang="da-DK" b="1" dirty="0" smtClean="0"/>
              <a:t> Server Lab </a:t>
            </a:r>
            <a:r>
              <a:rPr lang="da-DK" b="1" dirty="0" err="1" smtClean="0"/>
              <a:t>Exercise</a:t>
            </a:r>
            <a:r>
              <a:rPr lang="da-DK" b="1" dirty="0" smtClean="0"/>
              <a:t> 1</a:t>
            </a:r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723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Modbus</a:t>
            </a:r>
            <a:r>
              <a:rPr lang="da-DK" b="1" dirty="0" smtClean="0"/>
              <a:t> Server Lab </a:t>
            </a:r>
            <a:r>
              <a:rPr lang="da-DK" b="1" dirty="0" err="1" smtClean="0"/>
              <a:t>Exercise</a:t>
            </a:r>
            <a:r>
              <a:rPr lang="da-DK" b="1" dirty="0" smtClean="0"/>
              <a:t> 2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804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What</a:t>
            </a:r>
            <a:r>
              <a:rPr lang="da-DK" b="1" dirty="0" smtClean="0"/>
              <a:t> is FTP Server?</a:t>
            </a:r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026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FTP</a:t>
            </a:r>
            <a:r>
              <a:rPr lang="da-DK" b="1" baseline="0" dirty="0" smtClean="0"/>
              <a:t> Server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30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Script </a:t>
            </a:r>
            <a:r>
              <a:rPr lang="da-DK" b="1" dirty="0" err="1"/>
              <a:t>code</a:t>
            </a:r>
            <a:r>
              <a:rPr lang="da-DK" b="1" dirty="0"/>
              <a:t> – file</a:t>
            </a:r>
          </a:p>
          <a:p>
            <a:endParaRPr lang="da-DK" dirty="0"/>
          </a:p>
          <a:p>
            <a:r>
              <a:rPr lang="da-DK" dirty="0" err="1"/>
              <a:t>Create</a:t>
            </a:r>
            <a:r>
              <a:rPr lang="da-DK" dirty="0"/>
              <a:t> and save new script file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5861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FTP Server </a:t>
            </a:r>
            <a:r>
              <a:rPr lang="da-DK" b="1" baseline="0" dirty="0" smtClean="0"/>
              <a:t>Lab </a:t>
            </a:r>
            <a:r>
              <a:rPr lang="da-DK" b="1" baseline="0" dirty="0" err="1" smtClean="0"/>
              <a:t>Exercise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079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Dashboard Server</a:t>
            </a:r>
          </a:p>
          <a:p>
            <a:endParaRPr lang="da-DK" dirty="0" smtClean="0"/>
          </a:p>
          <a:p>
            <a:r>
              <a:rPr lang="da-DK" dirty="0" err="1" smtClean="0"/>
              <a:t>Description</a:t>
            </a:r>
            <a:r>
              <a:rPr lang="da-DK" dirty="0" smtClean="0"/>
              <a:t> of Dashboard </a:t>
            </a:r>
            <a:r>
              <a:rPr lang="da-DK" dirty="0" err="1" smtClean="0"/>
              <a:t>functionality</a:t>
            </a:r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760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SocketTest</a:t>
            </a:r>
            <a:endParaRPr lang="da-DK" b="1" baseline="0" dirty="0" smtClean="0"/>
          </a:p>
          <a:p>
            <a:endParaRPr lang="da-DK" b="0" baseline="0" dirty="0" smtClean="0"/>
          </a:p>
          <a:p>
            <a:endParaRPr lang="da-DK" b="0" dirty="0" smtClean="0"/>
          </a:p>
          <a:p>
            <a:endParaRPr lang="da-DK" b="0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7907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Dashboard</a:t>
            </a:r>
            <a:r>
              <a:rPr lang="da-DK" b="1" baseline="0" dirty="0" smtClean="0"/>
              <a:t> </a:t>
            </a:r>
            <a:r>
              <a:rPr lang="da-DK" b="1" baseline="0" dirty="0" err="1" smtClean="0"/>
              <a:t>remote</a:t>
            </a:r>
            <a:r>
              <a:rPr lang="da-DK" b="1" baseline="0" dirty="0" smtClean="0"/>
              <a:t> operations</a:t>
            </a:r>
          </a:p>
          <a:p>
            <a:endParaRPr lang="da-DK" b="0" baseline="0" dirty="0" smtClean="0"/>
          </a:p>
          <a:p>
            <a:r>
              <a:rPr lang="da-DK" b="0" dirty="0" smtClean="0"/>
              <a:t>How to </a:t>
            </a:r>
            <a:r>
              <a:rPr lang="da-DK" b="0" dirty="0" err="1" smtClean="0"/>
              <a:t>operate</a:t>
            </a:r>
            <a:r>
              <a:rPr lang="da-DK" b="0" dirty="0" smtClean="0"/>
              <a:t> robot</a:t>
            </a:r>
            <a:r>
              <a:rPr lang="da-DK" b="0" baseline="0" dirty="0" smtClean="0"/>
              <a:t> from </a:t>
            </a:r>
            <a:r>
              <a:rPr lang="da-DK" b="0" baseline="0" dirty="0" err="1" smtClean="0"/>
              <a:t>remote</a:t>
            </a:r>
            <a:endParaRPr lang="da-DK" b="0" baseline="0" dirty="0" smtClean="0"/>
          </a:p>
          <a:p>
            <a:endParaRPr lang="da-DK" b="0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180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Dashboard</a:t>
            </a:r>
            <a:r>
              <a:rPr lang="da-DK" b="1" baseline="0" dirty="0" smtClean="0"/>
              <a:t> feedback</a:t>
            </a:r>
            <a:endParaRPr lang="da-DK" b="1" dirty="0" smtClean="0"/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020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Dashboard </a:t>
            </a:r>
            <a:r>
              <a:rPr lang="da-DK" b="1" dirty="0" err="1" smtClean="0"/>
              <a:t>popups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610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Dashboard User </a:t>
            </a:r>
            <a:r>
              <a:rPr lang="da-DK" b="1" dirty="0" err="1" smtClean="0"/>
              <a:t>Roles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1134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Dashboard Lab </a:t>
            </a:r>
            <a:r>
              <a:rPr lang="da-DK" b="1" dirty="0" err="1" smtClean="0"/>
              <a:t>Exercise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6874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What</a:t>
            </a:r>
            <a:r>
              <a:rPr lang="da-DK" b="1" dirty="0" smtClean="0"/>
              <a:t> </a:t>
            </a:r>
            <a:r>
              <a:rPr lang="da-DK" b="1" dirty="0" err="1" smtClean="0"/>
              <a:t>are</a:t>
            </a:r>
            <a:r>
              <a:rPr lang="da-DK" b="1" dirty="0" smtClean="0"/>
              <a:t> Client interfaces?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2143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Available</a:t>
            </a:r>
            <a:r>
              <a:rPr lang="da-DK" b="1" dirty="0" smtClean="0"/>
              <a:t> interfaces</a:t>
            </a:r>
          </a:p>
          <a:p>
            <a:r>
              <a:rPr lang="da-DK" altLang="zh-CN" b="1" dirty="0" smtClean="0"/>
              <a:t>Available interfaces</a:t>
            </a:r>
          </a:p>
          <a:p>
            <a:r>
              <a:rPr lang="da-DK" altLang="zh-CN" b="1" dirty="0" smtClean="0"/>
              <a:t>Primary and Secondary</a:t>
            </a:r>
            <a:r>
              <a:rPr lang="da-DK" altLang="zh-CN" b="1" baseline="0" dirty="0" smtClean="0"/>
              <a:t> = 10Hz</a:t>
            </a:r>
          </a:p>
          <a:p>
            <a:r>
              <a:rPr lang="da-DK" altLang="zh-CN" b="1" baseline="0" dirty="0" smtClean="0"/>
              <a:t>Real time and RTDE = 125Hz</a:t>
            </a:r>
            <a:endParaRPr lang="da-DK" altLang="zh-CN" b="1" dirty="0" smtClean="0"/>
          </a:p>
          <a:p>
            <a:endParaRPr lang="da-DK" altLang="zh-CN" dirty="0" smtClean="0"/>
          </a:p>
          <a:p>
            <a:endParaRPr lang="en-SG" altLang="zh-CN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35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Script </a:t>
            </a:r>
            <a:r>
              <a:rPr lang="da-DK" b="1" dirty="0" err="1"/>
              <a:t>code</a:t>
            </a:r>
            <a:r>
              <a:rPr lang="da-DK" b="1" dirty="0"/>
              <a:t> – file</a:t>
            </a:r>
          </a:p>
          <a:p>
            <a:endParaRPr lang="da-DK" dirty="0"/>
          </a:p>
          <a:p>
            <a:r>
              <a:rPr lang="da-DK" dirty="0" err="1"/>
              <a:t>Create</a:t>
            </a:r>
            <a:r>
              <a:rPr lang="da-DK" dirty="0"/>
              <a:t> and save new script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7904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Transmitted</a:t>
            </a:r>
            <a:r>
              <a:rPr lang="da-DK" b="1" baseline="0" dirty="0" smtClean="0"/>
              <a:t> </a:t>
            </a:r>
            <a:r>
              <a:rPr lang="da-DK" b="1" baseline="0" dirty="0" err="1" smtClean="0"/>
              <a:t>Datastream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6582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Sending </a:t>
            </a:r>
            <a:r>
              <a:rPr lang="da-DK" b="1" dirty="0" err="1" smtClean="0"/>
              <a:t>commands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827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Sending Commands</a:t>
            </a:r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379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Client interfaces</a:t>
            </a:r>
            <a:r>
              <a:rPr lang="da-DK" b="1" baseline="0" dirty="0" smtClean="0"/>
              <a:t> Lab </a:t>
            </a:r>
            <a:r>
              <a:rPr lang="da-DK" b="1" baseline="0" dirty="0" err="1" smtClean="0"/>
              <a:t>Exercise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>
                <a:solidFill>
                  <a:prstClr val="black"/>
                </a:solidFill>
              </a:rPr>
              <a:pPr/>
              <a:t>96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98128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What</a:t>
            </a:r>
            <a:r>
              <a:rPr lang="da-DK" b="1" dirty="0" smtClean="0"/>
              <a:t> </a:t>
            </a:r>
            <a:r>
              <a:rPr lang="da-DK" b="1" dirty="0" err="1" smtClean="0"/>
              <a:t>are</a:t>
            </a:r>
            <a:r>
              <a:rPr lang="da-DK" b="1" dirty="0" smtClean="0"/>
              <a:t> Sockets?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425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Starting</a:t>
            </a:r>
            <a:r>
              <a:rPr lang="da-DK" b="1" dirty="0" smtClean="0"/>
              <a:t> Server</a:t>
            </a:r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275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Open a </a:t>
            </a:r>
            <a:r>
              <a:rPr lang="da-DK" b="1" dirty="0" err="1" smtClean="0"/>
              <a:t>Socket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5293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Send a </a:t>
            </a:r>
            <a:r>
              <a:rPr lang="da-DK" b="1" dirty="0" err="1" smtClean="0"/>
              <a:t>string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363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Sample send </a:t>
            </a:r>
            <a:r>
              <a:rPr lang="da-DK" b="1" dirty="0" err="1" smtClean="0"/>
              <a:t>string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1310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Receive</a:t>
            </a:r>
            <a:r>
              <a:rPr lang="da-DK" b="1" dirty="0" smtClean="0"/>
              <a:t> a </a:t>
            </a:r>
            <a:r>
              <a:rPr lang="da-DK" b="1" dirty="0" err="1" smtClean="0"/>
              <a:t>response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28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Script </a:t>
            </a:r>
            <a:r>
              <a:rPr lang="da-DK" b="1" dirty="0" err="1"/>
              <a:t>code</a:t>
            </a:r>
            <a:r>
              <a:rPr lang="da-DK" b="1" dirty="0"/>
              <a:t> – file</a:t>
            </a:r>
          </a:p>
          <a:p>
            <a:endParaRPr lang="da-DK" dirty="0"/>
          </a:p>
          <a:p>
            <a:r>
              <a:rPr lang="da-DK" dirty="0" err="1"/>
              <a:t>Create</a:t>
            </a:r>
            <a:r>
              <a:rPr lang="da-DK" dirty="0"/>
              <a:t> and save new script file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226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Sample </a:t>
            </a:r>
            <a:r>
              <a:rPr lang="da-DK" b="1" dirty="0" err="1" smtClean="0"/>
              <a:t>receive</a:t>
            </a:r>
            <a:r>
              <a:rPr lang="da-DK" b="1" dirty="0" smtClean="0"/>
              <a:t> a </a:t>
            </a:r>
            <a:r>
              <a:rPr lang="da-DK" b="1" dirty="0" err="1" smtClean="0"/>
              <a:t>response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9766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Data</a:t>
            </a:r>
            <a:r>
              <a:rPr lang="da-DK" b="1" baseline="0" dirty="0" smtClean="0"/>
              <a:t> formats</a:t>
            </a:r>
            <a:endParaRPr lang="da-DK" b="1" dirty="0" smtClean="0"/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827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Data</a:t>
            </a:r>
            <a:r>
              <a:rPr lang="da-DK" b="1" baseline="0" dirty="0" smtClean="0"/>
              <a:t> formats</a:t>
            </a:r>
            <a:endParaRPr lang="da-DK" b="1" dirty="0" smtClean="0"/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82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Data</a:t>
            </a:r>
            <a:r>
              <a:rPr lang="da-DK" b="1" baseline="0" dirty="0" smtClean="0"/>
              <a:t> formats</a:t>
            </a:r>
            <a:endParaRPr lang="da-DK" b="1" dirty="0" smtClean="0"/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827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Socket</a:t>
            </a:r>
            <a:r>
              <a:rPr lang="da-DK" b="1" dirty="0" smtClean="0"/>
              <a:t> Communications Lab </a:t>
            </a:r>
            <a:r>
              <a:rPr lang="da-DK" b="1" dirty="0" err="1" smtClean="0"/>
              <a:t>Exercise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534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Ethernet </a:t>
            </a:r>
            <a:r>
              <a:rPr lang="da-DK" b="1" dirty="0" err="1" smtClean="0"/>
              <a:t>socket</a:t>
            </a:r>
            <a:r>
              <a:rPr lang="da-DK" b="1" dirty="0" smtClean="0"/>
              <a:t> Lab </a:t>
            </a:r>
            <a:r>
              <a:rPr lang="da-DK" b="1" dirty="0" err="1" smtClean="0"/>
              <a:t>Exercise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7948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Log </a:t>
            </a:r>
            <a:r>
              <a:rPr lang="da-DK" b="1" dirty="0" err="1" smtClean="0"/>
              <a:t>history</a:t>
            </a:r>
            <a:endParaRPr lang="da-DK" b="1" dirty="0" smtClean="0"/>
          </a:p>
          <a:p>
            <a:endParaRPr lang="da-DK" dirty="0" smtClean="0"/>
          </a:p>
          <a:p>
            <a:r>
              <a:rPr lang="da-DK" dirty="0" smtClean="0"/>
              <a:t>Log </a:t>
            </a:r>
            <a:r>
              <a:rPr lang="da-DK" dirty="0" err="1" smtClean="0"/>
              <a:t>history</a:t>
            </a:r>
            <a:r>
              <a:rPr lang="da-DK" baseline="0" dirty="0" smtClean="0"/>
              <a:t> saves </a:t>
            </a:r>
            <a:r>
              <a:rPr lang="da-DK" baseline="0" dirty="0" err="1" smtClean="0"/>
              <a:t>valuable</a:t>
            </a:r>
            <a:r>
              <a:rPr lang="da-DK" baseline="0" dirty="0" smtClean="0"/>
              <a:t> information </a:t>
            </a:r>
            <a:r>
              <a:rPr lang="da-DK" baseline="0" dirty="0" err="1" smtClean="0"/>
              <a:t>about</a:t>
            </a:r>
            <a:r>
              <a:rPr lang="da-DK" baseline="0" dirty="0" smtClean="0"/>
              <a:t> robot </a:t>
            </a:r>
            <a:r>
              <a:rPr lang="da-DK" baseline="0" dirty="0" err="1" smtClean="0"/>
              <a:t>health</a:t>
            </a:r>
            <a:r>
              <a:rPr lang="da-DK" baseline="0" dirty="0" smtClean="0"/>
              <a:t> and program status</a:t>
            </a:r>
          </a:p>
          <a:p>
            <a:endParaRPr lang="da-DK" baseline="0" dirty="0" smtClean="0"/>
          </a:p>
          <a:p>
            <a:r>
              <a:rPr lang="da-DK" baseline="0" dirty="0" err="1" smtClean="0"/>
              <a:t>History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distinguishes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between</a:t>
            </a:r>
            <a:r>
              <a:rPr lang="da-DK" baseline="0" dirty="0" smtClean="0"/>
              <a:t>:</a:t>
            </a:r>
          </a:p>
          <a:p>
            <a:r>
              <a:rPr lang="da-DK" baseline="0" dirty="0" smtClean="0"/>
              <a:t>» Information</a:t>
            </a:r>
          </a:p>
          <a:p>
            <a:r>
              <a:rPr lang="da-DK" baseline="0" dirty="0" smtClean="0"/>
              <a:t>» </a:t>
            </a:r>
            <a:r>
              <a:rPr lang="da-DK" baseline="0" dirty="0" err="1" smtClean="0"/>
              <a:t>Warnings</a:t>
            </a:r>
            <a:endParaRPr lang="da-DK" baseline="0" dirty="0" smtClean="0"/>
          </a:p>
          <a:p>
            <a:r>
              <a:rPr lang="da-DK" baseline="0" dirty="0" smtClean="0"/>
              <a:t>» </a:t>
            </a:r>
            <a:r>
              <a:rPr lang="da-DK" baseline="0" dirty="0" err="1" smtClean="0"/>
              <a:t>Errors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Informations, </a:t>
            </a:r>
            <a:r>
              <a:rPr lang="da-DK" dirty="0" err="1" smtClean="0"/>
              <a:t>warnings</a:t>
            </a:r>
            <a:r>
              <a:rPr lang="da-DK" dirty="0" smtClean="0"/>
              <a:t> and </a:t>
            </a:r>
            <a:r>
              <a:rPr lang="da-DK" dirty="0" err="1" smtClean="0"/>
              <a:t>errors</a:t>
            </a:r>
            <a:r>
              <a:rPr lang="da-DK" dirty="0" smtClean="0"/>
              <a:t> </a:t>
            </a:r>
            <a:r>
              <a:rPr lang="da-DK" dirty="0" err="1" smtClean="0"/>
              <a:t>can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hidden</a:t>
            </a:r>
            <a:r>
              <a:rPr lang="da-DK" dirty="0" smtClean="0"/>
              <a:t>/</a:t>
            </a:r>
            <a:r>
              <a:rPr lang="da-DK" dirty="0" err="1" smtClean="0"/>
              <a:t>displayed</a:t>
            </a:r>
            <a:r>
              <a:rPr lang="da-DK" dirty="0" smtClean="0"/>
              <a:t> with the </a:t>
            </a:r>
            <a:r>
              <a:rPr lang="da-DK" dirty="0" err="1" smtClean="0"/>
              <a:t>buttons</a:t>
            </a:r>
            <a:r>
              <a:rPr lang="da-DK" dirty="0" smtClean="0"/>
              <a:t> </a:t>
            </a:r>
            <a:r>
              <a:rPr lang="da-DK" dirty="0" err="1" smtClean="0"/>
              <a:t>above</a:t>
            </a:r>
            <a:r>
              <a:rPr lang="da-DK" dirty="0" smtClean="0"/>
              <a:t> log </a:t>
            </a:r>
            <a:r>
              <a:rPr lang="da-DK" dirty="0" err="1" smtClean="0"/>
              <a:t>window</a:t>
            </a:r>
            <a:r>
              <a:rPr lang="da-DK" dirty="0" smtClean="0"/>
              <a:t> top right</a:t>
            </a:r>
          </a:p>
          <a:p>
            <a:endParaRPr lang="da-DK" baseline="0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304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Log </a:t>
            </a:r>
            <a:r>
              <a:rPr lang="da-DK" b="1" dirty="0" err="1" smtClean="0"/>
              <a:t>reader</a:t>
            </a:r>
            <a:endParaRPr lang="da-DK" b="1" dirty="0" smtClean="0"/>
          </a:p>
          <a:p>
            <a:endParaRPr lang="da-DK" dirty="0" smtClean="0"/>
          </a:p>
          <a:p>
            <a:r>
              <a:rPr lang="da-DK" baseline="0" dirty="0" err="1" smtClean="0"/>
              <a:t>Demonstrate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how</a:t>
            </a:r>
            <a:r>
              <a:rPr lang="da-DK" baseline="0" dirty="0" smtClean="0"/>
              <a:t> </a:t>
            </a:r>
            <a:r>
              <a:rPr lang="da-DK" baseline="0" dirty="0" err="1" smtClean="0"/>
              <a:t>use</a:t>
            </a:r>
            <a:r>
              <a:rPr lang="da-DK" baseline="0" dirty="0" smtClean="0"/>
              <a:t> UR Log Reader:</a:t>
            </a:r>
          </a:p>
          <a:p>
            <a:r>
              <a:rPr lang="da-DK" baseline="0" dirty="0" smtClean="0"/>
              <a:t>1. Download UR Log Reader from support site</a:t>
            </a:r>
          </a:p>
          <a:p>
            <a:r>
              <a:rPr lang="da-DK" baseline="0" dirty="0" smtClean="0"/>
              <a:t>2. </a:t>
            </a:r>
            <a:r>
              <a:rPr lang="da-DK" baseline="0" dirty="0" err="1" smtClean="0"/>
              <a:t>Install</a:t>
            </a:r>
            <a:r>
              <a:rPr lang="da-DK" baseline="0" dirty="0" smtClean="0"/>
              <a:t> program and open log_history.txt file</a:t>
            </a:r>
          </a:p>
          <a:p>
            <a:endParaRPr lang="da-DK" baseline="0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5075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High </a:t>
            </a:r>
            <a:r>
              <a:rPr lang="da-DK" b="1" dirty="0" err="1" smtClean="0"/>
              <a:t>Measured</a:t>
            </a:r>
            <a:r>
              <a:rPr lang="da-DK" b="1" dirty="0" smtClean="0"/>
              <a:t> Force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7885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Heavy Processor Load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2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76308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3926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521066"/>
            <a:ext cx="9144000" cy="46224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fld id="{C579DFD1-E961-4927-800F-75DC48B163B1}" type="datetime1">
              <a:rPr lang="en-US" smtClean="0"/>
              <a:t>8/26/2016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26909"/>
            <a:ext cx="2057400" cy="3967714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26909"/>
            <a:ext cx="6019800" cy="3967714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fld id="{42D492EE-3349-4F81-9BDD-EEADE4834502}" type="datetime1">
              <a:rPr lang="en-US" smtClean="0"/>
              <a:t>8/26/2016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Application Knowledg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31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ase stories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385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ompany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8590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06208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62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C421-BD70-4A61-B03A-071DF68114CB}" type="datetime1">
              <a:rPr lang="en-US" smtClean="0"/>
              <a:t>8/26/2016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9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5E974-53AA-4383-A5B6-8B1F8175FBD0}" type="datetime1">
              <a:rPr lang="en-US" smtClean="0"/>
              <a:t>8/26/2016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531941" y="-173"/>
            <a:ext cx="914400" cy="390525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/>
            <a:r>
              <a:rPr lang="en-US" sz="1400" dirty="0" smtClean="0">
                <a:solidFill>
                  <a:srgbClr val="00628B"/>
                </a:solidFill>
                <a:latin typeface="+mn-lt"/>
                <a:cs typeface="Tahoma"/>
              </a:rPr>
              <a:t>&lt;&lt; Back to index</a:t>
            </a:r>
          </a:p>
        </p:txBody>
      </p:sp>
    </p:spTree>
    <p:extLst>
      <p:ext uri="{BB962C8B-B14F-4D97-AF65-F5344CB8AC3E}">
        <p14:creationId xmlns:p14="http://schemas.microsoft.com/office/powerpoint/2010/main" val="185710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fld id="{F1971A29-1FB9-411E-B36A-05C45BB5A2CC}" type="datetime1">
              <a:rPr lang="en-US" smtClean="0"/>
              <a:t>8/26/2016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673536" y="0"/>
            <a:ext cx="469900" cy="495300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  <a:noFill/>
        </p:spPr>
        <p:txBody>
          <a:bodyPr wrap="square" bIns="36000" anchor="t">
            <a:spAutoFit/>
          </a:bodyPr>
          <a:lstStyle>
            <a:lvl1pPr marL="0" indent="0">
              <a:buFontTx/>
              <a:buNone/>
              <a:defRPr sz="1400" b="1">
                <a:solidFill>
                  <a:srgbClr val="00628B"/>
                </a:solidFill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1800" y="531490"/>
            <a:ext cx="0" cy="251795"/>
          </a:xfrm>
          <a:prstGeom prst="line">
            <a:avLst/>
          </a:prstGeom>
          <a:ln w="31750">
            <a:solidFill>
              <a:srgbClr val="C2E1F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8618-4433-4DD2-BF3D-A9923DFA3795}" type="datetime1">
              <a:rPr lang="en-US" smtClean="0"/>
              <a:t>8/26/2016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1701"/>
            <a:ext cx="9144000" cy="2275031"/>
          </a:xfrm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fld id="{8FE6A0CF-49E4-47C5-86FB-29C83A69335A}" type="datetime1">
              <a:rPr lang="en-US" smtClean="0"/>
              <a:t>8/26/2016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05" y="1328400"/>
            <a:ext cx="4493627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132" y="1328400"/>
            <a:ext cx="4233144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fld id="{AF89EF8A-01AA-4392-BC42-64962BFEF80D}" type="datetime1">
              <a:rPr lang="en-US" smtClean="0"/>
              <a:t>8/26/2016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fld id="{01426BE9-DCBA-4673-B693-24B1887DCD50}" type="datetime1">
              <a:rPr lang="en-US" smtClean="0"/>
              <a:t>8/26/2016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DE2A3-C464-4044-AD63-538AD83EE006}" type="datetime1">
              <a:rPr lang="en-US" smtClean="0"/>
              <a:t>8/26/2016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13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33593"/>
          </a:xfrm>
          <a:prstGeom prst="rect">
            <a:avLst/>
          </a:prstGeom>
          <a:solidFill>
            <a:srgbClr val="C2E1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smtClean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05" y="571075"/>
            <a:ext cx="8726772" cy="63557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5" y="1328250"/>
            <a:ext cx="8726772" cy="2803456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7505" y="4767263"/>
            <a:ext cx="22732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3631A-56D6-456B-ACF1-F591B4E4E927}" type="datetime1">
              <a:rPr lang="en-US" smtClean="0"/>
              <a:t>8/26/2016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5108388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2588" y="4767262"/>
            <a:ext cx="9114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UR-Logo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9" y="111712"/>
            <a:ext cx="1620774" cy="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72" r:id="rId2"/>
    <p:sldLayoutId id="2147493473" r:id="rId3"/>
    <p:sldLayoutId id="2147493462" r:id="rId4"/>
    <p:sldLayoutId id="2147493457" r:id="rId5"/>
    <p:sldLayoutId id="2147493458" r:id="rId6"/>
    <p:sldLayoutId id="2147493459" r:id="rId7"/>
    <p:sldLayoutId id="2147493461" r:id="rId8"/>
    <p:sldLayoutId id="2147493471" r:id="rId9"/>
    <p:sldLayoutId id="2147493464" r:id="rId10"/>
    <p:sldLayoutId id="2147493466" r:id="rId11"/>
    <p:sldLayoutId id="2147493467" r:id="rId12"/>
    <p:sldLayoutId id="2147493468" r:id="rId13"/>
    <p:sldLayoutId id="2147493470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jpeg"/><Relationship Id="rId4" Type="http://schemas.openxmlformats.org/officeDocument/2006/relationships/hyperlink" Target="mailto:support.china@universal-robots.co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zilla.project.org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zilla.project.org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R_PPT_Frontpage_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654" y="532666"/>
            <a:ext cx="3897211" cy="4624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优</a:t>
            </a:r>
            <a:r>
              <a:rPr lang="zh-CN" altLang="en-US" dirty="0" smtClean="0"/>
              <a:t>傲机器人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高级课程培训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0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Calibri" panose="020F0502020204030204" pitchFamily="34" charset="0"/>
              </a:rPr>
              <a:t>脚本代码</a:t>
            </a:r>
            <a:r>
              <a:rPr lang="en-US" altLang="zh-CN" dirty="0" smtClean="0">
                <a:latin typeface="Calibri" panose="020F0502020204030204" pitchFamily="34" charset="0"/>
              </a:rPr>
              <a:t>——</a:t>
            </a:r>
            <a:r>
              <a:rPr lang="zh-CN" altLang="en-US" dirty="0" smtClean="0">
                <a:latin typeface="Calibri" panose="020F0502020204030204" pitchFamily="34" charset="0"/>
              </a:rPr>
              <a:t>线性</a:t>
            </a:r>
            <a:endParaRPr lang="da-DK" dirty="0">
              <a:latin typeface="Calibri" panose="020F0502020204030204" pitchFamily="34" charset="0"/>
            </a:endParaRPr>
          </a:p>
        </p:txBody>
      </p:sp>
      <p:sp>
        <p:nvSpPr>
          <p:cNvPr id="10" name="Pladsholder til indhold 2"/>
          <p:cNvSpPr txBox="1">
            <a:spLocks/>
          </p:cNvSpPr>
          <p:nvPr/>
        </p:nvSpPr>
        <p:spPr>
          <a:xfrm>
            <a:off x="433907" y="895813"/>
            <a:ext cx="3036493" cy="2409362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600" dirty="0" smtClean="0">
                <a:solidFill>
                  <a:srgbClr val="262626"/>
                </a:solidFill>
              </a:rPr>
              <a:t>执行单独线性的脚本代码</a:t>
            </a: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在脚本中定义的变量不显示在变量窗口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在脚本中定义的路点不显示在图形窗口</a:t>
            </a:r>
            <a:endParaRPr lang="da-DK" sz="1000" dirty="0">
              <a:solidFill>
                <a:srgbClr val="262626"/>
              </a:solidFill>
            </a:endParaRPr>
          </a:p>
          <a:p>
            <a:pPr marL="57150" indent="0" defTabSz="457200">
              <a:spcBef>
                <a:spcPts val="0"/>
              </a:spcBef>
              <a:buClr>
                <a:srgbClr val="00628B"/>
              </a:buClr>
            </a:pPr>
            <a:endParaRPr lang="en-US" sz="1400" dirty="0">
              <a:solidFill>
                <a:srgbClr val="262626"/>
              </a:solidFill>
            </a:endParaRPr>
          </a:p>
          <a:p>
            <a:pPr marL="57150" indent="0" defTabSz="457200">
              <a:lnSpc>
                <a:spcPct val="200000"/>
              </a:lnSpc>
              <a:spcBef>
                <a:spcPts val="0"/>
              </a:spcBef>
              <a:buClr>
                <a:srgbClr val="00628B"/>
              </a:buClr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457200" lvl="1" indent="0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en-GB" sz="10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AED35B"/>
              </a:buClr>
              <a:buNone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3">
              <a:buClr>
                <a:srgbClr val="AED35B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029773"/>
              </p:ext>
            </p:extLst>
          </p:nvPr>
        </p:nvGraphicFramePr>
        <p:xfrm>
          <a:off x="686280" y="3395187"/>
          <a:ext cx="2330520" cy="128158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330520"/>
              </a:tblGrid>
              <a:tr h="1281588">
                <a:tc>
                  <a:txBody>
                    <a:bodyPr/>
                    <a:lstStyle/>
                    <a:p>
                      <a:r>
                        <a:rPr lang="da-DK" sz="1200" b="0" baseline="0" dirty="0" smtClean="0">
                          <a:solidFill>
                            <a:schemeClr val="tx1"/>
                          </a:solidFill>
                        </a:rPr>
                        <a:t>Robot Program</a:t>
                      </a:r>
                    </a:p>
                    <a:p>
                      <a:r>
                        <a:rPr lang="da-DK" sz="1200" b="0" i="0" baseline="0" dirty="0" smtClean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da-DK" sz="1200" b="0" i="0" baseline="0" dirty="0" err="1" smtClean="0">
                          <a:solidFill>
                            <a:schemeClr val="tx1"/>
                          </a:solidFill>
                        </a:rPr>
                        <a:t>movel</a:t>
                      </a:r>
                      <a:r>
                        <a:rPr lang="da-DK" sz="1200" b="0" i="0" baseline="0" dirty="0" smtClean="0">
                          <a:solidFill>
                            <a:schemeClr val="tx1"/>
                          </a:solidFill>
                        </a:rPr>
                        <a:t>(p[0,-0.4,0.3,0,3.14,0])</a:t>
                      </a:r>
                    </a:p>
                    <a:p>
                      <a:r>
                        <a:rPr lang="da-DK" sz="1200" b="0" i="0" baseline="0" dirty="0" smtClean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da-DK" sz="1200" b="0" i="0" baseline="0" dirty="0" err="1" smtClean="0">
                          <a:solidFill>
                            <a:schemeClr val="tx1"/>
                          </a:solidFill>
                        </a:rPr>
                        <a:t>sleep</a:t>
                      </a:r>
                      <a:r>
                        <a:rPr lang="da-DK" sz="1200" b="0" i="0" baseline="0" dirty="0" smtClean="0">
                          <a:solidFill>
                            <a:schemeClr val="tx1"/>
                          </a:solidFill>
                        </a:rPr>
                        <a:t>(1)</a:t>
                      </a:r>
                    </a:p>
                    <a:p>
                      <a:r>
                        <a:rPr lang="da-DK" sz="1200" b="0" i="0" baseline="0" dirty="0" smtClean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da-DK" sz="1200" b="0" i="0" baseline="0" dirty="0" err="1" smtClean="0">
                          <a:solidFill>
                            <a:schemeClr val="tx1"/>
                          </a:solidFill>
                        </a:rPr>
                        <a:t>movel</a:t>
                      </a:r>
                      <a:r>
                        <a:rPr lang="da-DK" sz="1200" b="0" i="0" baseline="0" dirty="0" smtClean="0">
                          <a:solidFill>
                            <a:schemeClr val="tx1"/>
                          </a:solidFill>
                        </a:rPr>
                        <a:t>(p[0.2,-0.4,0.3,0,3.14,0])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400" y="672593"/>
            <a:ext cx="5241600" cy="389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82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Socket </a:t>
            </a:r>
            <a:r>
              <a:rPr lang="zh-CN" altLang="en-US" dirty="0"/>
              <a:t>通讯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9</a:t>
            </a: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6" y="504000"/>
            <a:ext cx="4630346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err="1" smtClean="0">
                <a:solidFill>
                  <a:srgbClr val="262626"/>
                </a:solidFill>
              </a:rPr>
              <a:t>socket_open</a:t>
            </a:r>
            <a:r>
              <a:rPr lang="en-GB" sz="1800" dirty="0" smtClean="0">
                <a:solidFill>
                  <a:srgbClr val="262626"/>
                </a:solidFill>
              </a:rPr>
              <a:t>(</a:t>
            </a:r>
            <a:r>
              <a:rPr lang="en-GB" sz="1800" i="1" dirty="0" smtClean="0">
                <a:solidFill>
                  <a:srgbClr val="262626"/>
                </a:solidFill>
              </a:rPr>
              <a:t>address</a:t>
            </a:r>
            <a:r>
              <a:rPr lang="en-GB" sz="1800" dirty="0" smtClean="0">
                <a:solidFill>
                  <a:srgbClr val="262626"/>
                </a:solidFill>
              </a:rPr>
              <a:t>,</a:t>
            </a:r>
            <a:r>
              <a:rPr lang="en-GB" sz="1800" i="1" dirty="0" smtClean="0">
                <a:solidFill>
                  <a:srgbClr val="262626"/>
                </a:solidFill>
              </a:rPr>
              <a:t> port</a:t>
            </a:r>
            <a:r>
              <a:rPr lang="en-GB" sz="1800" dirty="0" smtClean="0">
                <a:solidFill>
                  <a:srgbClr val="262626"/>
                </a:solidFill>
              </a:rPr>
              <a:t>,</a:t>
            </a:r>
            <a:r>
              <a:rPr lang="en-GB" sz="1800" i="1" dirty="0" smtClean="0">
                <a:solidFill>
                  <a:srgbClr val="262626"/>
                </a:solidFill>
              </a:rPr>
              <a:t> </a:t>
            </a:r>
            <a:r>
              <a:rPr lang="en-GB" sz="1800" i="1" dirty="0" err="1" smtClean="0">
                <a:solidFill>
                  <a:srgbClr val="262626"/>
                </a:solidFill>
              </a:rPr>
              <a:t>socket_name</a:t>
            </a:r>
            <a:r>
              <a:rPr lang="en-GB" sz="1800" dirty="0" smtClean="0">
                <a:solidFill>
                  <a:srgbClr val="262626"/>
                </a:solidFill>
              </a:rPr>
              <a:t>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地址（</a:t>
            </a:r>
            <a:r>
              <a:rPr lang="en-GB" sz="1400" dirty="0" smtClean="0">
                <a:solidFill>
                  <a:srgbClr val="262626"/>
                </a:solidFill>
              </a:rPr>
              <a:t>address</a:t>
            </a:r>
            <a:r>
              <a:rPr lang="zh-CN" altLang="en-US" sz="1400" dirty="0" smtClean="0">
                <a:solidFill>
                  <a:srgbClr val="262626"/>
                </a:solidFill>
              </a:rPr>
              <a:t>）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端口（</a:t>
            </a:r>
            <a:r>
              <a:rPr lang="en-GB" sz="1400" dirty="0" smtClean="0">
                <a:solidFill>
                  <a:srgbClr val="262626"/>
                </a:solidFill>
              </a:rPr>
              <a:t>port</a:t>
            </a:r>
            <a:r>
              <a:rPr lang="zh-CN" altLang="en-US" sz="1400" dirty="0" smtClean="0">
                <a:solidFill>
                  <a:srgbClr val="262626"/>
                </a:solidFill>
              </a:rPr>
              <a:t>）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262626"/>
                </a:solidFill>
              </a:rPr>
              <a:t>Socket</a:t>
            </a:r>
            <a:r>
              <a:rPr lang="zh-CN" altLang="en-US" sz="1400" dirty="0" smtClean="0">
                <a:solidFill>
                  <a:srgbClr val="262626"/>
                </a:solidFill>
              </a:rPr>
              <a:t>名字（</a:t>
            </a:r>
            <a:r>
              <a:rPr lang="en-GB" sz="1400" dirty="0" err="1" smtClean="0">
                <a:solidFill>
                  <a:srgbClr val="262626"/>
                </a:solidFill>
              </a:rPr>
              <a:t>socket_name</a:t>
            </a:r>
            <a:r>
              <a:rPr lang="zh-CN" altLang="en-US" sz="1400" dirty="0" smtClean="0">
                <a:solidFill>
                  <a:srgbClr val="262626"/>
                </a:solidFill>
              </a:rPr>
              <a:t>）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i="1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i="1" dirty="0" smtClean="0">
                <a:solidFill>
                  <a:srgbClr val="262626"/>
                </a:solidFill>
              </a:rPr>
              <a:t>如果程序只打开一个</a:t>
            </a:r>
            <a:r>
              <a:rPr lang="en-US" altLang="zh-CN" sz="1400" i="1" dirty="0" smtClean="0">
                <a:solidFill>
                  <a:srgbClr val="262626"/>
                </a:solidFill>
              </a:rPr>
              <a:t>socket</a:t>
            </a:r>
            <a:r>
              <a:rPr lang="zh-CN" altLang="en-US" sz="1400" i="1" dirty="0" smtClean="0">
                <a:solidFill>
                  <a:srgbClr val="262626"/>
                </a:solidFill>
              </a:rPr>
              <a:t>，</a:t>
            </a:r>
            <a:r>
              <a:rPr lang="en-US" altLang="zh-CN" sz="1400" i="1" dirty="0" smtClean="0">
                <a:solidFill>
                  <a:srgbClr val="262626"/>
                </a:solidFill>
              </a:rPr>
              <a:t>socket</a:t>
            </a:r>
            <a:r>
              <a:rPr lang="zh-CN" altLang="en-US" sz="1400" i="1" dirty="0" smtClean="0">
                <a:solidFill>
                  <a:srgbClr val="262626"/>
                </a:solidFill>
              </a:rPr>
              <a:t>名字不需要</a:t>
            </a:r>
            <a:endParaRPr lang="en-GB" sz="1400" i="1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返回值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如果</a:t>
            </a:r>
            <a:r>
              <a:rPr lang="en-US" altLang="zh-CN" sz="1400" dirty="0" smtClean="0">
                <a:solidFill>
                  <a:srgbClr val="262626"/>
                </a:solidFill>
              </a:rPr>
              <a:t>socket</a:t>
            </a:r>
            <a:r>
              <a:rPr lang="zh-CN" altLang="en-US" sz="1400" dirty="0" smtClean="0">
                <a:solidFill>
                  <a:srgbClr val="262626"/>
                </a:solidFill>
              </a:rPr>
              <a:t>打开成功，返回</a:t>
            </a:r>
            <a:r>
              <a:rPr lang="en-GB" sz="1400" dirty="0" smtClean="0">
                <a:solidFill>
                  <a:srgbClr val="262626"/>
                </a:solidFill>
              </a:rPr>
              <a:t>TR</a:t>
            </a:r>
            <a:r>
              <a:rPr lang="en-US" altLang="zh-CN" sz="1400" dirty="0" smtClean="0">
                <a:solidFill>
                  <a:srgbClr val="262626"/>
                </a:solidFill>
              </a:rPr>
              <a:t>UE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如果失败，返回</a:t>
            </a:r>
            <a:r>
              <a:rPr lang="en-GB" sz="1400" dirty="0" smtClean="0">
                <a:solidFill>
                  <a:srgbClr val="262626"/>
                </a:solidFill>
              </a:rPr>
              <a:t>FALSE 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打开一个</a:t>
            </a:r>
            <a:r>
              <a:rPr lang="en-SG" dirty="0" smtClean="0">
                <a:latin typeface="+mj-lt"/>
              </a:rPr>
              <a:t> Socket</a:t>
            </a:r>
            <a:endParaRPr lang="en-SG" dirty="0">
              <a:latin typeface="+mj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741" y="1998488"/>
            <a:ext cx="3977059" cy="169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79478"/>
              </p:ext>
            </p:extLst>
          </p:nvPr>
        </p:nvGraphicFramePr>
        <p:xfrm>
          <a:off x="851323" y="3997563"/>
          <a:ext cx="2891117" cy="8497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91117"/>
              </a:tblGrid>
              <a:tr h="8497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socket_open</a:t>
                      </a:r>
                      <a:r>
                        <a:rPr lang="da-DK" sz="1200" dirty="0" smtClean="0"/>
                        <a:t>(”172.16.17.10”, 50000)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7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Socket </a:t>
            </a:r>
            <a:r>
              <a:rPr lang="zh-CN" altLang="en-US" dirty="0"/>
              <a:t>通讯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9</a:t>
            </a: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6" y="504000"/>
            <a:ext cx="79632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err="1" smtClean="0">
                <a:solidFill>
                  <a:srgbClr val="262626"/>
                </a:solidFill>
              </a:rPr>
              <a:t>socket_send_string</a:t>
            </a:r>
            <a:r>
              <a:rPr lang="en-GB" sz="1800" dirty="0" smtClean="0">
                <a:solidFill>
                  <a:srgbClr val="262626"/>
                </a:solidFill>
              </a:rPr>
              <a:t>(</a:t>
            </a:r>
            <a:r>
              <a:rPr lang="en-GB" sz="1800" i="1" dirty="0" err="1" smtClean="0">
                <a:solidFill>
                  <a:srgbClr val="262626"/>
                </a:solidFill>
              </a:rPr>
              <a:t>str</a:t>
            </a:r>
            <a:r>
              <a:rPr lang="en-GB" sz="1800" dirty="0" smtClean="0">
                <a:solidFill>
                  <a:srgbClr val="262626"/>
                </a:solidFill>
              </a:rPr>
              <a:t>, </a:t>
            </a:r>
            <a:r>
              <a:rPr lang="en-GB" sz="1800" i="1" dirty="0" err="1" smtClean="0">
                <a:solidFill>
                  <a:srgbClr val="262626"/>
                </a:solidFill>
              </a:rPr>
              <a:t>socket_name</a:t>
            </a:r>
            <a:r>
              <a:rPr lang="en-GB" sz="1800" dirty="0" smtClean="0">
                <a:solidFill>
                  <a:srgbClr val="262626"/>
                </a:solidFill>
              </a:rPr>
              <a:t>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字符串（</a:t>
            </a:r>
            <a:r>
              <a:rPr lang="en-GB" sz="1400" dirty="0" err="1" smtClean="0">
                <a:solidFill>
                  <a:srgbClr val="262626"/>
                </a:solidFill>
              </a:rPr>
              <a:t>str</a:t>
            </a:r>
            <a:r>
              <a:rPr lang="zh-CN" altLang="en-US" sz="1400" dirty="0" smtClean="0">
                <a:solidFill>
                  <a:srgbClr val="262626"/>
                </a:solidFill>
              </a:rPr>
              <a:t>）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名字（</a:t>
            </a:r>
            <a:r>
              <a:rPr lang="en-GB" sz="1400" dirty="0" smtClean="0">
                <a:solidFill>
                  <a:srgbClr val="262626"/>
                </a:solidFill>
              </a:rPr>
              <a:t>socket_name0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返回值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i="1" dirty="0">
                <a:solidFill>
                  <a:srgbClr val="262626"/>
                </a:solidFill>
              </a:rPr>
              <a:t>无</a:t>
            </a:r>
            <a:endParaRPr lang="en-GB" sz="1400" i="1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发送一个字符串</a:t>
            </a:r>
            <a:endParaRPr lang="en-SG" dirty="0">
              <a:latin typeface="+mj-lt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741" y="2005544"/>
            <a:ext cx="3978000" cy="14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170698"/>
              </p:ext>
            </p:extLst>
          </p:nvPr>
        </p:nvGraphicFramePr>
        <p:xfrm>
          <a:off x="851323" y="3211259"/>
          <a:ext cx="2891117" cy="82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91117"/>
              </a:tblGrid>
              <a:tr h="55434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socket_send_string</a:t>
                      </a:r>
                      <a:r>
                        <a:rPr lang="da-DK" sz="1200" dirty="0" smtClean="0"/>
                        <a:t>(”test”)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2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7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Socket </a:t>
            </a:r>
            <a:r>
              <a:rPr lang="zh-CN" altLang="en-US" dirty="0"/>
              <a:t>通讯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9</a:t>
            </a: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6" y="504000"/>
            <a:ext cx="79632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开启服务器</a:t>
            </a: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发送字符串到服务器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打开</a:t>
            </a:r>
            <a:r>
              <a:rPr lang="en-GB" sz="1400" dirty="0" smtClean="0">
                <a:solidFill>
                  <a:srgbClr val="262626"/>
                </a:solidFill>
              </a:rPr>
              <a:t> socket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等待</a:t>
            </a:r>
            <a:r>
              <a:rPr lang="en-GB" sz="1400" dirty="0" smtClean="0">
                <a:solidFill>
                  <a:srgbClr val="262626"/>
                </a:solidFill>
              </a:rPr>
              <a:t> socket </a:t>
            </a:r>
            <a:r>
              <a:rPr lang="zh-CN" altLang="en-US" sz="1400" dirty="0" smtClean="0">
                <a:solidFill>
                  <a:srgbClr val="262626"/>
                </a:solidFill>
              </a:rPr>
              <a:t>打开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发送字符串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关闭</a:t>
            </a:r>
            <a:r>
              <a:rPr lang="en-GB" sz="1400" dirty="0" smtClean="0">
                <a:solidFill>
                  <a:srgbClr val="262626"/>
                </a:solidFill>
              </a:rPr>
              <a:t> socket</a:t>
            </a:r>
          </a:p>
          <a:p>
            <a:pPr>
              <a:buClr>
                <a:srgbClr val="00628B"/>
              </a:buClr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验证服务器的值</a:t>
            </a:r>
            <a:endParaRPr lang="en-GB" sz="20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发送字符串例子</a:t>
            </a:r>
            <a:endParaRPr lang="en-SG" dirty="0">
              <a:latin typeface="+mj-lt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955" y="815881"/>
            <a:ext cx="5262236" cy="390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7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Socket </a:t>
            </a:r>
            <a:r>
              <a:rPr lang="en-SG" dirty="0"/>
              <a:t> </a:t>
            </a:r>
            <a:r>
              <a:rPr lang="zh-CN" altLang="en-US" dirty="0" smtClean="0"/>
              <a:t>通讯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9</a:t>
            </a: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6" y="504000"/>
            <a:ext cx="3357404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err="1" smtClean="0">
                <a:solidFill>
                  <a:srgbClr val="262626"/>
                </a:solidFill>
              </a:rPr>
              <a:t>Socket_read_ascii_float</a:t>
            </a:r>
            <a:r>
              <a:rPr lang="en-GB" sz="1800" dirty="0">
                <a:solidFill>
                  <a:srgbClr val="262626"/>
                </a:solidFill>
              </a:rPr>
              <a:t> </a:t>
            </a:r>
            <a:r>
              <a:rPr lang="en-GB" sz="1800" dirty="0" smtClean="0">
                <a:solidFill>
                  <a:srgbClr val="262626"/>
                </a:solidFill>
              </a:rPr>
              <a:t>(</a:t>
            </a:r>
            <a:r>
              <a:rPr lang="en-GB" sz="1800" i="1" dirty="0" smtClean="0">
                <a:solidFill>
                  <a:srgbClr val="262626"/>
                </a:solidFill>
              </a:rPr>
              <a:t>n</a:t>
            </a:r>
            <a:r>
              <a:rPr lang="en-GB" sz="1800" dirty="0" smtClean="0">
                <a:solidFill>
                  <a:srgbClr val="262626"/>
                </a:solidFill>
              </a:rPr>
              <a:t>, </a:t>
            </a:r>
            <a:r>
              <a:rPr lang="en-GB" sz="1800" i="1" dirty="0" err="1" smtClean="0">
                <a:solidFill>
                  <a:srgbClr val="262626"/>
                </a:solidFill>
              </a:rPr>
              <a:t>socket_name</a:t>
            </a:r>
            <a:r>
              <a:rPr lang="en-GB" sz="1800" dirty="0" smtClean="0">
                <a:solidFill>
                  <a:srgbClr val="262626"/>
                </a:solidFill>
              </a:rPr>
              <a:t>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数字（</a:t>
            </a:r>
            <a:r>
              <a:rPr lang="en-GB" sz="1400" dirty="0" smtClean="0">
                <a:solidFill>
                  <a:srgbClr val="262626"/>
                </a:solidFill>
              </a:rPr>
              <a:t>number</a:t>
            </a:r>
            <a:r>
              <a:rPr lang="zh-CN" altLang="en-US" sz="1400" dirty="0" smtClean="0">
                <a:solidFill>
                  <a:srgbClr val="262626"/>
                </a:solidFill>
              </a:rPr>
              <a:t>）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名字（</a:t>
            </a:r>
            <a:r>
              <a:rPr lang="en-GB" sz="1400" dirty="0" err="1" smtClean="0">
                <a:solidFill>
                  <a:srgbClr val="262626"/>
                </a:solidFill>
              </a:rPr>
              <a:t>socket_name</a:t>
            </a:r>
            <a:r>
              <a:rPr lang="zh-CN" altLang="en-US" sz="1400" dirty="0" smtClean="0">
                <a:solidFill>
                  <a:srgbClr val="262626"/>
                </a:solidFill>
              </a:rPr>
              <a:t>）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返回值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i="1" dirty="0" smtClean="0">
                <a:solidFill>
                  <a:srgbClr val="262626"/>
                </a:solidFill>
              </a:rPr>
              <a:t>浮点列表</a:t>
            </a:r>
            <a:r>
              <a:rPr lang="en-US" altLang="zh-CN" sz="1400" i="1" dirty="0" smtClean="0">
                <a:solidFill>
                  <a:srgbClr val="262626"/>
                </a:solidFill>
              </a:rPr>
              <a:t>+1</a:t>
            </a:r>
            <a:r>
              <a:rPr lang="zh-CN" altLang="en-US" sz="1400" i="1" dirty="0" smtClean="0">
                <a:solidFill>
                  <a:srgbClr val="262626"/>
                </a:solidFill>
              </a:rPr>
              <a:t>个整数</a:t>
            </a:r>
            <a:endParaRPr lang="en-GB" sz="1400" i="1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000" i="1" dirty="0" smtClean="0">
                <a:solidFill>
                  <a:srgbClr val="262626"/>
                </a:solidFill>
              </a:rPr>
              <a:t>（在列表中第一个数是整数，并且定义列表中有效浮点数的数量）</a:t>
            </a:r>
            <a:endParaRPr lang="en-GB" sz="1000" i="1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20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接收一个响应</a:t>
            </a:r>
            <a:endParaRPr lang="en-SG" dirty="0">
              <a:latin typeface="+mj-lt"/>
            </a:endParaRPr>
          </a:p>
        </p:txBody>
      </p:sp>
      <p:graphicFrame>
        <p:nvGraphicFramePr>
          <p:cNvPr id="7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887962"/>
              </p:ext>
            </p:extLst>
          </p:nvPr>
        </p:nvGraphicFramePr>
        <p:xfrm>
          <a:off x="651943" y="3962694"/>
          <a:ext cx="2891117" cy="9492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91117"/>
              </a:tblGrid>
              <a:tr h="9492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socket_read_ascii_float</a:t>
                      </a:r>
                      <a:r>
                        <a:rPr lang="da-DK" sz="1200" dirty="0" smtClean="0"/>
                        <a:t>(3)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2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813600"/>
            <a:ext cx="4722624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7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indhold 2"/>
          <p:cNvSpPr txBox="1">
            <a:spLocks/>
          </p:cNvSpPr>
          <p:nvPr/>
        </p:nvSpPr>
        <p:spPr>
          <a:xfrm>
            <a:off x="242596" y="504000"/>
            <a:ext cx="79632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继续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打开</a:t>
            </a:r>
            <a:r>
              <a:rPr lang="en-GB" sz="1400" dirty="0" smtClean="0"/>
              <a:t> </a:t>
            </a:r>
            <a:r>
              <a:rPr lang="en-GB" sz="1400" dirty="0"/>
              <a:t>socket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等待</a:t>
            </a:r>
            <a:r>
              <a:rPr lang="en-US" altLang="zh-CN" sz="1400" dirty="0" smtClean="0"/>
              <a:t>socket</a:t>
            </a:r>
            <a:r>
              <a:rPr lang="zh-CN" altLang="en-US" sz="1400" dirty="0" smtClean="0"/>
              <a:t>被打开</a:t>
            </a:r>
            <a:endParaRPr lang="en-GB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发送字符串</a:t>
            </a:r>
            <a:endParaRPr lang="en-GB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给服务器发送请求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读三个浮点数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等待三个浮点数收到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在变量中保存浮点数</a:t>
            </a:r>
            <a:r>
              <a:rPr lang="en-GB" sz="1400" dirty="0" smtClean="0">
                <a:solidFill>
                  <a:srgbClr val="262626"/>
                </a:solidFill>
              </a:rPr>
              <a:t> *</a:t>
            </a: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x</a:t>
            </a: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y</a:t>
            </a:r>
          </a:p>
          <a:p>
            <a:pPr lvl="2">
              <a:buClr>
                <a:srgbClr val="00628B"/>
              </a:buClr>
            </a:pPr>
            <a:r>
              <a:rPr lang="en-GB" sz="1000" dirty="0" err="1" smtClean="0">
                <a:solidFill>
                  <a:srgbClr val="262626"/>
                </a:solidFill>
              </a:rPr>
              <a:t>rz</a:t>
            </a:r>
            <a:endParaRPr lang="en-GB" sz="10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关闭</a:t>
            </a:r>
            <a:r>
              <a:rPr lang="en-US" altLang="zh-CN" sz="1400" dirty="0" smtClean="0"/>
              <a:t>socket</a:t>
            </a:r>
            <a:endParaRPr lang="en-GB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Calibri" panose="020F0502020204030204" pitchFamily="34" charset="0"/>
              <a:buChar char="*"/>
            </a:pPr>
            <a:r>
              <a:rPr lang="zh-CN" altLang="en-US" sz="1400" dirty="0" smtClean="0">
                <a:solidFill>
                  <a:srgbClr val="262626"/>
                </a:solidFill>
              </a:rPr>
              <a:t>服务器可以是视觉相机</a:t>
            </a: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Socket </a:t>
            </a:r>
            <a:r>
              <a:rPr lang="zh-CN" altLang="en-US" dirty="0"/>
              <a:t>通讯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例子：接收一个响应</a:t>
            </a:r>
            <a:endParaRPr lang="da-DK" dirty="0">
              <a:latin typeface="Lucida Console" panose="020B0609040504020204" pitchFamily="49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300" y="787518"/>
            <a:ext cx="5262236" cy="390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7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Socket </a:t>
            </a:r>
            <a:r>
              <a:rPr lang="zh-CN" altLang="en-US" dirty="0"/>
              <a:t>通讯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9</a:t>
            </a:r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54098" y="504000"/>
            <a:ext cx="79632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有效数据格式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字符串（</a:t>
            </a:r>
            <a:r>
              <a:rPr lang="en-GB" sz="1400" dirty="0" smtClean="0">
                <a:solidFill>
                  <a:srgbClr val="262626"/>
                </a:solidFill>
              </a:rPr>
              <a:t>String</a:t>
            </a:r>
            <a:r>
              <a:rPr lang="zh-CN" altLang="en-US" sz="1400" dirty="0" smtClean="0">
                <a:solidFill>
                  <a:srgbClr val="262626"/>
                </a:solidFill>
              </a:rPr>
              <a:t>）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浮点（</a:t>
            </a:r>
            <a:r>
              <a:rPr lang="en-GB" sz="1400" dirty="0" smtClean="0">
                <a:solidFill>
                  <a:srgbClr val="262626"/>
                </a:solidFill>
              </a:rPr>
              <a:t>Float</a:t>
            </a:r>
            <a:r>
              <a:rPr lang="zh-CN" altLang="en-US" sz="1400" dirty="0" smtClean="0">
                <a:solidFill>
                  <a:srgbClr val="262626"/>
                </a:solidFill>
              </a:rPr>
              <a:t>）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整数（</a:t>
            </a:r>
            <a:r>
              <a:rPr lang="en-GB" sz="1400" dirty="0" smtClean="0">
                <a:solidFill>
                  <a:srgbClr val="262626"/>
                </a:solidFill>
              </a:rPr>
              <a:t>Integer</a:t>
            </a:r>
            <a:r>
              <a:rPr lang="zh-CN" altLang="en-US" sz="1400" dirty="0" smtClean="0">
                <a:solidFill>
                  <a:srgbClr val="262626"/>
                </a:solidFill>
              </a:rPr>
              <a:t>）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比特（</a:t>
            </a:r>
            <a:r>
              <a:rPr lang="en-GB" sz="1400" dirty="0" smtClean="0">
                <a:solidFill>
                  <a:srgbClr val="262626"/>
                </a:solidFill>
              </a:rPr>
              <a:t>Byte</a:t>
            </a:r>
            <a:r>
              <a:rPr lang="zh-CN" altLang="en-US" sz="1400" dirty="0" smtClean="0">
                <a:solidFill>
                  <a:srgbClr val="262626"/>
                </a:solidFill>
              </a:rPr>
              <a:t>）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列表（</a:t>
            </a:r>
            <a:r>
              <a:rPr lang="en-GB" sz="1400" dirty="0" smtClean="0">
                <a:solidFill>
                  <a:srgbClr val="262626"/>
                </a:solidFill>
              </a:rPr>
              <a:t>List</a:t>
            </a:r>
            <a:r>
              <a:rPr lang="zh-CN" altLang="en-US" sz="1400" dirty="0" smtClean="0">
                <a:solidFill>
                  <a:srgbClr val="262626"/>
                </a:solidFill>
              </a:rPr>
              <a:t>）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全部</a:t>
            </a:r>
            <a:r>
              <a:rPr lang="en-US" altLang="zh-CN" sz="1800" dirty="0" smtClean="0">
                <a:solidFill>
                  <a:srgbClr val="262626"/>
                </a:solidFill>
              </a:rPr>
              <a:t>socket</a:t>
            </a:r>
            <a:r>
              <a:rPr lang="zh-CN" altLang="en-US" sz="1800" dirty="0" smtClean="0">
                <a:solidFill>
                  <a:srgbClr val="262626"/>
                </a:solidFill>
              </a:rPr>
              <a:t>指令参考“脚本手册”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用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en-GB" sz="1400" dirty="0" err="1" smtClean="0">
                <a:solidFill>
                  <a:srgbClr val="262626"/>
                </a:solidFill>
              </a:rPr>
              <a:t>set_var</a:t>
            </a:r>
            <a:r>
              <a:rPr lang="en-GB" sz="1400" dirty="0" smtClean="0">
                <a:solidFill>
                  <a:srgbClr val="262626"/>
                </a:solidFill>
              </a:rPr>
              <a:t>() </a:t>
            </a:r>
            <a:r>
              <a:rPr lang="zh-CN" altLang="en-US" sz="1400" dirty="0">
                <a:solidFill>
                  <a:srgbClr val="262626"/>
                </a:solidFill>
              </a:rPr>
              <a:t>和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en-GB" sz="1400" dirty="0" err="1" smtClean="0">
                <a:solidFill>
                  <a:srgbClr val="262626"/>
                </a:solidFill>
              </a:rPr>
              <a:t>get_var</a:t>
            </a:r>
            <a:r>
              <a:rPr lang="en-GB" sz="1400" dirty="0" smtClean="0">
                <a:solidFill>
                  <a:srgbClr val="262626"/>
                </a:solidFill>
              </a:rPr>
              <a:t>() </a:t>
            </a:r>
            <a:r>
              <a:rPr lang="zh-CN" altLang="en-US" sz="1400" dirty="0" smtClean="0">
                <a:solidFill>
                  <a:srgbClr val="262626"/>
                </a:solidFill>
              </a:rPr>
              <a:t>允许变量名字和整数值在单个信息中传输</a:t>
            </a: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数据格式</a:t>
            </a:r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87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 smtClean="0"/>
              <a:t>高级</a:t>
            </a:r>
            <a:r>
              <a:rPr lang="en-US" altLang="zh-CN" dirty="0" smtClean="0"/>
              <a:t>TCP</a:t>
            </a:r>
            <a:r>
              <a:rPr lang="zh-CN" altLang="en-US" dirty="0" smtClean="0"/>
              <a:t>使用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</a:t>
            </a:r>
            <a:r>
              <a:rPr lang="zh-CN" altLang="en-US" dirty="0" smtClean="0"/>
              <a:t>服务器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 dirty="0" smtClean="0"/>
              <a:t>客户端界面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</a:t>
            </a:r>
            <a:r>
              <a:rPr lang="zh-CN" altLang="en-US" dirty="0"/>
              <a:t>通讯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 dirty="0" smtClean="0"/>
              <a:t>程序问题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106</a:t>
            </a:fld>
            <a:endParaRPr lang="en-US"/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10659" y="3315494"/>
            <a:ext cx="479425" cy="473075"/>
          </a:xfrm>
          <a:solidFill>
            <a:srgbClr val="00628B"/>
          </a:solidFill>
        </p:spPr>
        <p:txBody>
          <a:bodyPr vert="horz" lIns="0" tIns="0" rIns="0" bIns="0" numCol="1" rtlCol="0" anchor="ctr">
            <a:norm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290084" y="3313753"/>
            <a:ext cx="3298825" cy="473075"/>
          </a:xfrm>
          <a:solidFill>
            <a:srgbClr val="5DADCF"/>
          </a:solidFill>
          <a:ln>
            <a:noFill/>
          </a:ln>
        </p:spPr>
        <p:txBody>
          <a:bodyPr vert="horz" lIns="0" tIns="0" rIns="0" bIns="0" numCol="1" rtlCol="0" anchor="ctr">
            <a:no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Ethernet IP</a:t>
            </a:r>
            <a:r>
              <a:rPr lang="zh-CN" altLang="en-US" dirty="0" smtClean="0">
                <a:solidFill>
                  <a:schemeClr val="bg1"/>
                </a:solidFill>
              </a:rPr>
              <a:t>通讯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85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Ethernet</a:t>
            </a:r>
            <a:r>
              <a:rPr lang="zh-CN" altLang="en-US" dirty="0" smtClean="0"/>
              <a:t>通讯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</a:t>
            </a:r>
            <a:r>
              <a:rPr lang="en-US" dirty="0"/>
              <a:t>0</a:t>
            </a:r>
            <a:endParaRPr lang="en-SG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54098" y="504000"/>
            <a:ext cx="79632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837118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软件和硬件准备</a:t>
            </a:r>
            <a:endParaRPr lang="en-US" altLang="zh-CN" dirty="0" smtClean="0">
              <a:latin typeface="+mj-lt"/>
            </a:endParaRP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+mj-lt"/>
              </a:rPr>
              <a:t>PLC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0" dirty="0" smtClean="0">
                <a:latin typeface="+mj-lt"/>
              </a:rPr>
              <a:t>Allen-Bradley Compact Logix L16ER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0" dirty="0" smtClean="0">
                <a:latin typeface="+mj-lt"/>
              </a:rPr>
              <a:t>Studio 5000 Logix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+mj-lt"/>
              </a:rPr>
              <a:t>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0" dirty="0" smtClean="0">
                <a:latin typeface="+mj-lt"/>
              </a:rPr>
              <a:t>UR3\UR5\UR10 running </a:t>
            </a:r>
            <a:r>
              <a:rPr lang="en-US" altLang="zh-CN" sz="1600" b="0" dirty="0" err="1" smtClean="0">
                <a:latin typeface="+mj-lt"/>
              </a:rPr>
              <a:t>PolyScope</a:t>
            </a:r>
            <a:r>
              <a:rPr lang="en-US" altLang="zh-CN" sz="1600" b="0" dirty="0" smtClean="0">
                <a:latin typeface="+mj-lt"/>
              </a:rPr>
              <a:t> 3.2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0" dirty="0" smtClean="0">
              <a:latin typeface="+mj-lt"/>
            </a:endParaRPr>
          </a:p>
          <a:p>
            <a:endParaRPr lang="da-DK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565" y="1034500"/>
            <a:ext cx="4577971" cy="321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40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Socket </a:t>
            </a:r>
            <a:r>
              <a:rPr lang="zh-CN" altLang="en-US" dirty="0"/>
              <a:t>通讯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9</a:t>
            </a:r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54098" y="504000"/>
            <a:ext cx="79632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 marL="0" indent="0">
              <a:buClr>
                <a:srgbClr val="99CC00"/>
              </a:buClr>
              <a:buNone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基于以太网</a:t>
            </a:r>
            <a:r>
              <a:rPr lang="en-US" altLang="zh-CN" dirty="0" smtClean="0">
                <a:latin typeface="+mj-lt"/>
              </a:rPr>
              <a:t>TCP/IP</a:t>
            </a:r>
            <a:r>
              <a:rPr lang="zh-CN" altLang="en-US" dirty="0" smtClean="0">
                <a:latin typeface="+mj-lt"/>
              </a:rPr>
              <a:t>通讯总结</a:t>
            </a:r>
            <a:endParaRPr lang="da-DK" dirty="0">
              <a:latin typeface="+mj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857190"/>
              </p:ext>
            </p:extLst>
          </p:nvPr>
        </p:nvGraphicFramePr>
        <p:xfrm>
          <a:off x="532435" y="951874"/>
          <a:ext cx="8141100" cy="4001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061"/>
                <a:gridCol w="837127"/>
                <a:gridCol w="1210614"/>
                <a:gridCol w="1159098"/>
                <a:gridCol w="1275009"/>
                <a:gridCol w="2543191"/>
              </a:tblGrid>
              <a:tr h="545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通讯协议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端口号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软件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客户端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服务器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功能</a:t>
                      </a:r>
                      <a:endParaRPr lang="zh-CN" altLang="en-US" sz="1600" dirty="0"/>
                    </a:p>
                  </a:txBody>
                  <a:tcPr/>
                </a:tc>
              </a:tr>
              <a:tr h="545055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Modbus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502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无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UR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I/O</a:t>
                      </a:r>
                      <a:r>
                        <a:rPr lang="zh-CN" altLang="en-US" sz="1400" dirty="0" smtClean="0"/>
                        <a:t>模块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扩展</a:t>
                      </a:r>
                      <a:r>
                        <a:rPr lang="en-US" altLang="zh-CN" sz="1400" dirty="0" smtClean="0"/>
                        <a:t>I/O</a:t>
                      </a:r>
                      <a:endParaRPr lang="zh-CN" altLang="en-US" sz="1400" dirty="0"/>
                    </a:p>
                  </a:txBody>
                  <a:tcPr/>
                </a:tc>
              </a:tr>
              <a:tr h="545055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Modbus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502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/>
                        <a:t>Ananas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UR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读</a:t>
                      </a:r>
                      <a:r>
                        <a:rPr lang="en-US" altLang="zh-CN" sz="1400" dirty="0" smtClean="0"/>
                        <a:t>UR</a:t>
                      </a:r>
                      <a:r>
                        <a:rPr lang="zh-CN" altLang="en-US" sz="1400" dirty="0" smtClean="0"/>
                        <a:t>参数，</a:t>
                      </a:r>
                      <a:r>
                        <a:rPr lang="en-US" altLang="zh-CN" sz="1400" dirty="0" smtClean="0"/>
                        <a:t>I/O</a:t>
                      </a:r>
                      <a:r>
                        <a:rPr lang="zh-CN" altLang="en-US" sz="1400" dirty="0" smtClean="0"/>
                        <a:t>状态</a:t>
                      </a:r>
                      <a:endParaRPr lang="zh-CN" altLang="en-US" sz="1400" dirty="0"/>
                    </a:p>
                  </a:txBody>
                  <a:tcPr/>
                </a:tc>
              </a:tr>
              <a:tr h="545055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FTP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FileZilla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UR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远程传输文件</a:t>
                      </a:r>
                      <a:endParaRPr lang="zh-CN" altLang="en-US" sz="1400" dirty="0"/>
                    </a:p>
                  </a:txBody>
                  <a:tcPr/>
                </a:tc>
              </a:tr>
              <a:tr h="545055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Dashboard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29999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/>
                        <a:t>SocketTest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UR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远程控制</a:t>
                      </a:r>
                      <a:r>
                        <a:rPr lang="en-US" altLang="zh-CN" sz="1400" dirty="0" smtClean="0"/>
                        <a:t>UR/</a:t>
                      </a:r>
                      <a:r>
                        <a:rPr lang="zh-CN" altLang="en-US" sz="1400" dirty="0" smtClean="0"/>
                        <a:t>读</a:t>
                      </a:r>
                      <a:r>
                        <a:rPr lang="en-US" altLang="zh-CN" sz="1400" dirty="0" smtClean="0"/>
                        <a:t>UR</a:t>
                      </a:r>
                      <a:r>
                        <a:rPr lang="zh-CN" altLang="en-US" sz="1400" dirty="0" smtClean="0"/>
                        <a:t>状态</a:t>
                      </a:r>
                      <a:endParaRPr lang="zh-CN" altLang="en-US" sz="1400" dirty="0"/>
                    </a:p>
                  </a:txBody>
                  <a:tcPr/>
                </a:tc>
              </a:tr>
              <a:tr h="545055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客户端界面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30001  30002   30003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 smtClean="0"/>
                        <a:t>SocketTest</a:t>
                      </a:r>
                      <a:endParaRPr lang="zh-CN" altLang="en-US" sz="1400" dirty="0" smtClean="0"/>
                    </a:p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UR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数据流（解析）</a:t>
                      </a:r>
                      <a:endParaRPr lang="zh-CN" altLang="en-US" sz="1400" dirty="0"/>
                    </a:p>
                  </a:txBody>
                  <a:tcPr/>
                </a:tc>
              </a:tr>
              <a:tr h="545055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Socket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自定义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 smtClean="0"/>
                        <a:t>SocketTest</a:t>
                      </a:r>
                      <a:endParaRPr lang="zh-CN" altLang="en-US" sz="1400" dirty="0" smtClean="0"/>
                    </a:p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UR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PC/</a:t>
                      </a:r>
                      <a:r>
                        <a:rPr lang="zh-CN" altLang="en-US" sz="1400" dirty="0" smtClean="0"/>
                        <a:t>相机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字符串</a:t>
                      </a:r>
                      <a:r>
                        <a:rPr lang="en-US" altLang="zh-CN" sz="1400" dirty="0" smtClean="0"/>
                        <a:t>/</a:t>
                      </a:r>
                      <a:r>
                        <a:rPr lang="zh-CN" altLang="en-US" sz="1400" dirty="0" smtClean="0"/>
                        <a:t>数组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51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培训练习 </a:t>
            </a:r>
            <a:r>
              <a:rPr lang="en-SG" dirty="0" smtClean="0">
                <a:latin typeface="+mj-lt"/>
              </a:rPr>
              <a:t>1</a:t>
            </a:r>
            <a:endParaRPr lang="en-SG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Socket </a:t>
            </a:r>
            <a:r>
              <a:rPr lang="zh-CN" altLang="en-US" dirty="0"/>
              <a:t>通讯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9</a:t>
            </a:r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281507" y="488823"/>
            <a:ext cx="4828877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写一个程序：</a:t>
            </a:r>
            <a:r>
              <a:rPr lang="en-GB" sz="1800" dirty="0" smtClean="0">
                <a:solidFill>
                  <a:srgbClr val="262626"/>
                </a:solidFill>
              </a:rPr>
              <a:t> 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和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en-GB" sz="1400" dirty="0" err="1" smtClean="0">
                <a:solidFill>
                  <a:srgbClr val="262626"/>
                </a:solidFill>
              </a:rPr>
              <a:t>SocketTest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</a:rPr>
              <a:t>服务器建立连接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通过</a:t>
            </a:r>
            <a:r>
              <a:rPr lang="en-GB" sz="1400" dirty="0" smtClean="0">
                <a:solidFill>
                  <a:srgbClr val="262626"/>
                </a:solidFill>
              </a:rPr>
              <a:t> socket </a:t>
            </a:r>
            <a:r>
              <a:rPr lang="zh-CN" altLang="en-US" sz="1400" dirty="0" smtClean="0">
                <a:solidFill>
                  <a:srgbClr val="262626"/>
                </a:solidFill>
              </a:rPr>
              <a:t>接收两个浮点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把他们加在一起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把结果返回给服务器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等待另一对浮点</a:t>
            </a:r>
            <a:endParaRPr lang="en-GB" sz="10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例子：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服务器发送：</a:t>
            </a:r>
            <a:r>
              <a:rPr lang="en-GB" sz="1400" dirty="0" smtClean="0">
                <a:solidFill>
                  <a:srgbClr val="262626"/>
                </a:solidFill>
              </a:rPr>
              <a:t> (5,2)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程序返回：</a:t>
            </a:r>
            <a:r>
              <a:rPr lang="en-GB" sz="1400" dirty="0" smtClean="0">
                <a:solidFill>
                  <a:srgbClr val="262626"/>
                </a:solidFill>
              </a:rPr>
              <a:t> 7</a:t>
            </a: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 rot="20655393">
            <a:off x="5579920" y="1125063"/>
            <a:ext cx="2524991" cy="86244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Received = (x, y)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 rot="20655393">
            <a:off x="5579920" y="3663119"/>
            <a:ext cx="2524991" cy="8624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Return: Added</a:t>
            </a:r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 rot="20655393">
            <a:off x="5579920" y="2402355"/>
            <a:ext cx="2524991" cy="86244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Added = </a:t>
            </a:r>
            <a:r>
              <a:rPr lang="en-GB" dirty="0" err="1" smtClean="0"/>
              <a:t>x+y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87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56" y="891867"/>
            <a:ext cx="5221380" cy="387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510327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脚本代码</a:t>
            </a:r>
            <a:r>
              <a:rPr lang="en-US" altLang="zh-CN" dirty="0" smtClean="0">
                <a:latin typeface="+mj-lt"/>
              </a:rPr>
              <a:t>——</a:t>
            </a:r>
            <a:r>
              <a:rPr lang="zh-CN" altLang="en-US" dirty="0" smtClean="0">
                <a:latin typeface="+mj-lt"/>
              </a:rPr>
              <a:t>文件</a:t>
            </a:r>
            <a:endParaRPr lang="da-DK" dirty="0">
              <a:latin typeface="+mj-lt"/>
            </a:endParaRPr>
          </a:p>
          <a:p>
            <a:endParaRPr lang="en-SG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433907" y="895812"/>
            <a:ext cx="3036493" cy="354283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600" dirty="0">
                <a:solidFill>
                  <a:srgbClr val="262626"/>
                </a:solidFill>
              </a:rPr>
              <a:t>导</a:t>
            </a:r>
            <a:r>
              <a:rPr lang="zh-CN" altLang="en-US" sz="1600" dirty="0" smtClean="0">
                <a:solidFill>
                  <a:srgbClr val="262626"/>
                </a:solidFill>
              </a:rPr>
              <a:t>入并运行现存的脚本文件</a:t>
            </a: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 smtClean="0">
                <a:solidFill>
                  <a:srgbClr val="262626"/>
                </a:solidFill>
              </a:rPr>
              <a:t> </a:t>
            </a:r>
            <a:r>
              <a:rPr lang="zh-CN" altLang="en-US" sz="1600" dirty="0" smtClean="0">
                <a:solidFill>
                  <a:srgbClr val="262626"/>
                </a:solidFill>
              </a:rPr>
              <a:t>执行多行脚本程序</a:t>
            </a:r>
            <a:endParaRPr lang="en-US" sz="1600" dirty="0">
              <a:solidFill>
                <a:srgbClr val="262626"/>
              </a:solidFill>
            </a:endParaRPr>
          </a:p>
          <a:p>
            <a:pPr marL="57150" indent="0" defTabSz="457200">
              <a:spcBef>
                <a:spcPts val="0"/>
              </a:spcBef>
              <a:buClr>
                <a:srgbClr val="00628B"/>
              </a:buClr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600" dirty="0" smtClean="0">
                <a:solidFill>
                  <a:srgbClr val="262626"/>
                </a:solidFill>
              </a:rPr>
              <a:t>通过以太网的文件传输在今后的培训中包含</a:t>
            </a: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 smtClean="0">
                <a:solidFill>
                  <a:srgbClr val="262626"/>
                </a:solidFill>
              </a:rPr>
              <a:t> </a:t>
            </a:r>
            <a:r>
              <a:rPr lang="zh-CN" altLang="en-US" sz="1600" dirty="0" smtClean="0">
                <a:solidFill>
                  <a:srgbClr val="262626"/>
                </a:solidFill>
              </a:rPr>
              <a:t>选择“编辑”按钮</a:t>
            </a: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400050" defTabSz="457200">
              <a:lnSpc>
                <a:spcPct val="200000"/>
              </a:lnSpc>
              <a:spcBef>
                <a:spcPts val="0"/>
              </a:spcBef>
              <a:buClr>
                <a:srgbClr val="00628B"/>
              </a:buClr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457200" lvl="1" indent="0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en-GB" sz="10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AED35B"/>
              </a:buClr>
              <a:buNone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3">
              <a:buClr>
                <a:srgbClr val="AED35B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02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err="1" smtClean="0"/>
              <a:t>Soc</a:t>
            </a:r>
            <a:r>
              <a:rPr lang="en-US" altLang="zh-CN" dirty="0" err="1" smtClean="0"/>
              <a:t>ket</a:t>
            </a:r>
            <a:r>
              <a:rPr lang="en-US" altLang="zh-CN" dirty="0" smtClean="0"/>
              <a:t> </a:t>
            </a:r>
            <a:r>
              <a:rPr lang="zh-CN" altLang="en-US" dirty="0" smtClean="0"/>
              <a:t>通讯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9</a:t>
            </a: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81509" y="504000"/>
            <a:ext cx="4939852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写一个程序通过</a:t>
            </a:r>
            <a:r>
              <a:rPr lang="en-US" altLang="zh-CN" sz="1800" dirty="0" smtClean="0">
                <a:solidFill>
                  <a:srgbClr val="262626"/>
                </a:solidFill>
              </a:rPr>
              <a:t>socket</a:t>
            </a:r>
            <a:r>
              <a:rPr lang="zh-CN" altLang="en-US" sz="1800" dirty="0" smtClean="0">
                <a:solidFill>
                  <a:srgbClr val="262626"/>
                </a:solidFill>
              </a:rPr>
              <a:t>模拟机器视觉坐标系，并且移动到接收的数据的位置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通过</a:t>
            </a:r>
            <a:r>
              <a:rPr lang="en-US" altLang="zh-CN" sz="1400" dirty="0" smtClean="0">
                <a:solidFill>
                  <a:srgbClr val="262626"/>
                </a:solidFill>
              </a:rPr>
              <a:t>socket</a:t>
            </a:r>
            <a:r>
              <a:rPr lang="zh-CN" altLang="en-US" sz="1400" dirty="0" smtClean="0">
                <a:solidFill>
                  <a:srgbClr val="262626"/>
                </a:solidFill>
              </a:rPr>
              <a:t>发送信息请求数值，然后接收</a:t>
            </a:r>
            <a:r>
              <a:rPr lang="en-US" altLang="zh-CN" sz="1400" dirty="0" smtClean="0">
                <a:solidFill>
                  <a:srgbClr val="262626"/>
                </a:solidFill>
              </a:rPr>
              <a:t>3</a:t>
            </a:r>
            <a:r>
              <a:rPr lang="zh-CN" altLang="en-US" sz="1400" dirty="0" smtClean="0">
                <a:solidFill>
                  <a:srgbClr val="262626"/>
                </a:solidFill>
              </a:rPr>
              <a:t>个浮点数值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根据变量部分练习的</a:t>
            </a:r>
            <a:r>
              <a:rPr lang="en-GB" sz="1400" dirty="0" err="1" smtClean="0">
                <a:solidFill>
                  <a:srgbClr val="262626"/>
                </a:solidFill>
              </a:rPr>
              <a:t>pose_trans</a:t>
            </a:r>
            <a:r>
              <a:rPr lang="en-GB" sz="1400" dirty="0" smtClean="0">
                <a:solidFill>
                  <a:srgbClr val="262626"/>
                </a:solidFill>
              </a:rPr>
              <a:t>() </a:t>
            </a:r>
            <a:r>
              <a:rPr lang="zh-CN" altLang="en-US" sz="1400" dirty="0" smtClean="0">
                <a:solidFill>
                  <a:srgbClr val="262626"/>
                </a:solidFill>
              </a:rPr>
              <a:t>运算结果运动到新的位置</a:t>
            </a: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数据格式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发送字符串</a:t>
            </a:r>
            <a:r>
              <a:rPr lang="en-GB" sz="1400" dirty="0" smtClean="0">
                <a:solidFill>
                  <a:srgbClr val="262626"/>
                </a:solidFill>
              </a:rPr>
              <a:t> “ready” </a:t>
            </a:r>
            <a:r>
              <a:rPr lang="zh-CN" altLang="en-US" sz="1400" dirty="0" smtClean="0">
                <a:solidFill>
                  <a:srgbClr val="262626"/>
                </a:solidFill>
              </a:rPr>
              <a:t>给服务器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读</a:t>
            </a:r>
            <a:r>
              <a:rPr lang="en-US" altLang="zh-CN" sz="1400" dirty="0" smtClean="0">
                <a:solidFill>
                  <a:srgbClr val="262626"/>
                </a:solidFill>
              </a:rPr>
              <a:t>3</a:t>
            </a:r>
            <a:r>
              <a:rPr lang="zh-CN" altLang="en-US" sz="1400" dirty="0" smtClean="0">
                <a:solidFill>
                  <a:srgbClr val="262626"/>
                </a:solidFill>
              </a:rPr>
              <a:t>个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en-GB" sz="1400" dirty="0" err="1" smtClean="0">
                <a:solidFill>
                  <a:srgbClr val="262626"/>
                </a:solidFill>
              </a:rPr>
              <a:t>ascii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</a:rPr>
              <a:t>码浮点数</a:t>
            </a:r>
            <a:r>
              <a:rPr lang="zh-CN" altLang="en-US" sz="1400" dirty="0">
                <a:solidFill>
                  <a:srgbClr val="262626"/>
                </a:solidFill>
              </a:rPr>
              <a:t>：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x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y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 smtClean="0">
                <a:solidFill>
                  <a:srgbClr val="262626"/>
                </a:solidFill>
              </a:rPr>
              <a:t>rz</a:t>
            </a: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培训练习 </a:t>
            </a:r>
            <a:r>
              <a:rPr lang="en-US" altLang="zh-CN" dirty="0" smtClean="0">
                <a:latin typeface="+mj-lt"/>
              </a:rPr>
              <a:t>2</a:t>
            </a:r>
            <a:endParaRPr lang="en-SG" dirty="0"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416451" y="1589153"/>
            <a:ext cx="3619955" cy="2814106"/>
            <a:chOff x="5461008" y="2931897"/>
            <a:chExt cx="3619955" cy="2814106"/>
          </a:xfrm>
        </p:grpSpPr>
        <p:sp>
          <p:nvSpPr>
            <p:cNvPr id="8" name="Rectangle 7"/>
            <p:cNvSpPr/>
            <p:nvPr/>
          </p:nvSpPr>
          <p:spPr>
            <a:xfrm>
              <a:off x="6786398" y="5286631"/>
              <a:ext cx="73605" cy="19034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/>
            <p:cNvSpPr/>
            <p:nvPr/>
          </p:nvSpPr>
          <p:spPr>
            <a:xfrm>
              <a:off x="6553200" y="4756002"/>
              <a:ext cx="540000" cy="5400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0800000">
              <a:off x="6111721" y="5026002"/>
              <a:ext cx="720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>
              <a:off x="6463200" y="5386003"/>
              <a:ext cx="720000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kstboks 18"/>
            <p:cNvSpPr txBox="1"/>
            <p:nvPr/>
          </p:nvSpPr>
          <p:spPr>
            <a:xfrm>
              <a:off x="6604326" y="4826916"/>
              <a:ext cx="4924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BASE</a:t>
              </a:r>
              <a:endParaRPr lang="da-DK" sz="1000"/>
            </a:p>
          </p:txBody>
        </p:sp>
        <p:sp>
          <p:nvSpPr>
            <p:cNvPr id="13" name="Tekstboks 18"/>
            <p:cNvSpPr txBox="1"/>
            <p:nvPr/>
          </p:nvSpPr>
          <p:spPr>
            <a:xfrm>
              <a:off x="6822294" y="5400038"/>
              <a:ext cx="294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b="1" smtClean="0">
                  <a:solidFill>
                    <a:srgbClr val="00B050"/>
                  </a:solidFill>
                </a:rPr>
                <a:t>Y</a:t>
              </a:r>
              <a:endParaRPr lang="da-DK" sz="1200" b="1">
                <a:solidFill>
                  <a:srgbClr val="00B050"/>
                </a:solidFill>
              </a:endParaRPr>
            </a:p>
          </p:txBody>
        </p:sp>
        <p:sp>
          <p:nvSpPr>
            <p:cNvPr id="14" name="Tekstboks 18"/>
            <p:cNvSpPr txBox="1"/>
            <p:nvPr/>
          </p:nvSpPr>
          <p:spPr>
            <a:xfrm>
              <a:off x="6277683" y="4786712"/>
              <a:ext cx="294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b="1" smtClean="0">
                  <a:solidFill>
                    <a:srgbClr val="FF0000"/>
                  </a:solidFill>
                </a:rPr>
                <a:t>X</a:t>
              </a:r>
              <a:endParaRPr lang="da-DK" sz="1200" b="1">
                <a:solidFill>
                  <a:srgbClr val="FF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rot="1522277">
              <a:off x="5461008" y="2931897"/>
              <a:ext cx="2655208" cy="1508289"/>
            </a:xfrm>
            <a:prstGeom prst="rect">
              <a:avLst/>
            </a:prstGeom>
            <a:noFill/>
            <a:ln>
              <a:solidFill>
                <a:srgbClr val="00628B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Rectangle 15"/>
            <p:cNvSpPr/>
            <p:nvPr/>
          </p:nvSpPr>
          <p:spPr>
            <a:xfrm rot="1522277">
              <a:off x="8128994" y="3482595"/>
              <a:ext cx="378855" cy="188535"/>
            </a:xfrm>
            <a:prstGeom prst="rect">
              <a:avLst/>
            </a:prstGeom>
            <a:noFill/>
            <a:ln>
              <a:solidFill>
                <a:srgbClr val="00628B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/>
            <p:cNvSpPr/>
            <p:nvPr/>
          </p:nvSpPr>
          <p:spPr>
            <a:xfrm rot="1522277">
              <a:off x="8275492" y="3537460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Rectangle 17"/>
            <p:cNvSpPr/>
            <p:nvPr/>
          </p:nvSpPr>
          <p:spPr>
            <a:xfrm rot="3345510">
              <a:off x="6986300" y="3744057"/>
              <a:ext cx="378855" cy="188535"/>
            </a:xfrm>
            <a:prstGeom prst="rect">
              <a:avLst/>
            </a:prstGeom>
            <a:solidFill>
              <a:srgbClr val="C2E1F6"/>
            </a:solidFill>
            <a:ln>
              <a:solidFill>
                <a:srgbClr val="00628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rot="12322277">
              <a:off x="7525799" y="3213111"/>
              <a:ext cx="90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17722277">
              <a:off x="6906354" y="3412195"/>
              <a:ext cx="954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6922277">
              <a:off x="8074378" y="4044344"/>
              <a:ext cx="72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522277">
              <a:off x="7117742" y="4120014"/>
              <a:ext cx="126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kstboks 18"/>
            <p:cNvSpPr txBox="1"/>
            <p:nvPr/>
          </p:nvSpPr>
          <p:spPr>
            <a:xfrm>
              <a:off x="7875335" y="3021989"/>
              <a:ext cx="2943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/>
                <a:t>X</a:t>
              </a:r>
            </a:p>
          </p:txBody>
        </p:sp>
        <p:sp>
          <p:nvSpPr>
            <p:cNvPr id="24" name="Tekstboks 18"/>
            <p:cNvSpPr txBox="1"/>
            <p:nvPr/>
          </p:nvSpPr>
          <p:spPr>
            <a:xfrm>
              <a:off x="8379350" y="4004401"/>
              <a:ext cx="2943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Y</a:t>
              </a:r>
              <a:endParaRPr lang="da-DK" sz="1000"/>
            </a:p>
          </p:txBody>
        </p:sp>
        <p:sp>
          <p:nvSpPr>
            <p:cNvPr id="25" name="Arc 24"/>
            <p:cNvSpPr/>
            <p:nvPr/>
          </p:nvSpPr>
          <p:spPr>
            <a:xfrm rot="12322277">
              <a:off x="6898682" y="3774963"/>
              <a:ext cx="360000" cy="360000"/>
            </a:xfrm>
            <a:prstGeom prst="arc">
              <a:avLst>
                <a:gd name="adj1" fmla="val 13387316"/>
                <a:gd name="adj2" fmla="val 20553350"/>
              </a:avLst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Tekstboks 18"/>
            <p:cNvSpPr txBox="1"/>
            <p:nvPr/>
          </p:nvSpPr>
          <p:spPr>
            <a:xfrm>
              <a:off x="6775816" y="4064660"/>
              <a:ext cx="3718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RZ</a:t>
              </a:r>
              <a:endParaRPr lang="da-DK" sz="1000"/>
            </a:p>
          </p:txBody>
        </p:sp>
        <p:sp>
          <p:nvSpPr>
            <p:cNvPr id="27" name="Tekstboks 18"/>
            <p:cNvSpPr txBox="1"/>
            <p:nvPr/>
          </p:nvSpPr>
          <p:spPr>
            <a:xfrm>
              <a:off x="8415524" y="3191422"/>
              <a:ext cx="6654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refpoint</a:t>
              </a:r>
              <a:endParaRPr lang="da-DK" sz="1000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1522277" flipH="1">
              <a:off x="8415162" y="3344660"/>
              <a:ext cx="148800" cy="24004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87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 smtClean="0"/>
              <a:t>高级</a:t>
            </a:r>
            <a:r>
              <a:rPr lang="en-US" altLang="zh-CN" dirty="0" smtClean="0"/>
              <a:t>TCP</a:t>
            </a:r>
            <a:r>
              <a:rPr lang="zh-CN" altLang="en-US" dirty="0" smtClean="0"/>
              <a:t>使用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</a:t>
            </a:r>
            <a:r>
              <a:rPr lang="zh-CN" altLang="en-US" dirty="0" smtClean="0"/>
              <a:t>服务器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 dirty="0" smtClean="0"/>
              <a:t>客户端界面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</a:t>
            </a:r>
            <a:r>
              <a:rPr lang="zh-CN" altLang="en-US" dirty="0"/>
              <a:t>通讯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 dirty="0" smtClean="0"/>
              <a:t>程序问题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111</a:t>
            </a:fld>
            <a:endParaRPr lang="en-US"/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10659" y="3315494"/>
            <a:ext cx="479425" cy="473075"/>
          </a:xfrm>
          <a:solidFill>
            <a:srgbClr val="00628B"/>
          </a:solidFill>
        </p:spPr>
        <p:txBody>
          <a:bodyPr vert="horz" lIns="0" tIns="0" rIns="0" bIns="0" numCol="1" rtlCol="0" anchor="ctr">
            <a:norm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290084" y="3313753"/>
            <a:ext cx="3298825" cy="473075"/>
          </a:xfrm>
          <a:solidFill>
            <a:srgbClr val="5DADCF"/>
          </a:solidFill>
          <a:ln>
            <a:noFill/>
          </a:ln>
        </p:spPr>
        <p:txBody>
          <a:bodyPr vert="horz" lIns="0" tIns="0" rIns="0" bIns="0" numCol="1" rtlCol="0" anchor="ctr">
            <a:no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故障处理流程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20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故障处理流程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10</a:t>
            </a:r>
            <a:endParaRPr lang="en-SG" dirty="0"/>
          </a:p>
        </p:txBody>
      </p:sp>
      <p:sp>
        <p:nvSpPr>
          <p:cNvPr id="41" name="Pladsholder til indhold 2"/>
          <p:cNvSpPr txBox="1">
            <a:spLocks/>
          </p:cNvSpPr>
          <p:nvPr/>
        </p:nvSpPr>
        <p:spPr>
          <a:xfrm>
            <a:off x="281508" y="504000"/>
            <a:ext cx="3188892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日志历史</a:t>
            </a:r>
            <a:endParaRPr lang="da-DK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包含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信息</a:t>
            </a:r>
            <a:endParaRPr lang="da-DK" sz="10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警告</a:t>
            </a:r>
            <a:endParaRPr lang="da-DK" sz="10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错误</a:t>
            </a:r>
            <a:endParaRPr lang="da-DK" sz="10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可以用显示</a:t>
            </a:r>
            <a:r>
              <a:rPr lang="en-US" altLang="zh-CN" sz="1400" dirty="0" smtClean="0">
                <a:solidFill>
                  <a:srgbClr val="262626"/>
                </a:solidFill>
              </a:rPr>
              <a:t>/</a:t>
            </a:r>
            <a:r>
              <a:rPr lang="zh-CN" altLang="en-US" sz="1400" dirty="0" smtClean="0">
                <a:solidFill>
                  <a:srgbClr val="262626"/>
                </a:solidFill>
              </a:rPr>
              <a:t>隐藏分别显示不同类型日志</a:t>
            </a:r>
            <a:endParaRPr lang="da-DK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可以通过魔法文件或</a:t>
            </a:r>
            <a:r>
              <a:rPr lang="en-US" altLang="zh-CN" sz="1400" dirty="0" smtClean="0">
                <a:solidFill>
                  <a:srgbClr val="262626"/>
                </a:solidFill>
              </a:rPr>
              <a:t>FTP</a:t>
            </a:r>
            <a:r>
              <a:rPr lang="zh-CN" altLang="en-US" sz="1400" dirty="0" smtClean="0">
                <a:solidFill>
                  <a:srgbClr val="262626"/>
                </a:solidFill>
              </a:rPr>
              <a:t>备份日志文件</a:t>
            </a: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日志分析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日志信息的含义是什么？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如何改善程序结构？</a:t>
            </a:r>
            <a:endParaRPr lang="da-DK" sz="1400" dirty="0">
              <a:solidFill>
                <a:srgbClr val="262626"/>
              </a:solidFill>
            </a:endParaRPr>
          </a:p>
          <a:p>
            <a:pPr marL="646113" lvl="2" indent="-285750">
              <a:buClr>
                <a:srgbClr val="00628B"/>
              </a:buClr>
            </a:pPr>
            <a:endParaRPr lang="en-GB" sz="1600" dirty="0">
              <a:solidFill>
                <a:srgbClr val="262626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日志文件分析</a:t>
            </a:r>
            <a:endParaRPr lang="en-SG" dirty="0">
              <a:latin typeface="+mj-lt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880" y="843892"/>
            <a:ext cx="5248656" cy="392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58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故障处理流程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10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362531" y="552493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日志阅读软件（</a:t>
            </a:r>
            <a:r>
              <a:rPr lang="en-US" altLang="zh-CN" sz="1800" dirty="0" smtClean="0">
                <a:solidFill>
                  <a:srgbClr val="262626"/>
                </a:solidFill>
              </a:rPr>
              <a:t>SLR</a:t>
            </a:r>
            <a:r>
              <a:rPr lang="zh-CN" altLang="en-US" sz="1800" dirty="0" smtClean="0">
                <a:solidFill>
                  <a:srgbClr val="262626"/>
                </a:solidFill>
              </a:rPr>
              <a:t>）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读日志文件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语言转换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输出到</a:t>
            </a:r>
            <a:r>
              <a:rPr lang="da-DK" sz="1400" dirty="0" smtClean="0">
                <a:solidFill>
                  <a:srgbClr val="262626"/>
                </a:solidFill>
              </a:rPr>
              <a:t> csv-file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过滤搜索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支持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 smtClean="0">
                <a:solidFill>
                  <a:srgbClr val="262626"/>
                </a:solidFill>
              </a:rPr>
              <a:t>CB3 </a:t>
            </a:r>
            <a:r>
              <a:rPr lang="zh-CN" altLang="en-US" sz="1000" dirty="0" smtClean="0">
                <a:solidFill>
                  <a:srgbClr val="262626"/>
                </a:solidFill>
              </a:rPr>
              <a:t>文件格式</a:t>
            </a:r>
            <a:endParaRPr lang="da-DK" sz="10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 smtClean="0">
                <a:solidFill>
                  <a:srgbClr val="262626"/>
                </a:solidFill>
              </a:rPr>
              <a:t>CB2 </a:t>
            </a:r>
            <a:r>
              <a:rPr lang="zh-CN" altLang="en-US" sz="1000" dirty="0" smtClean="0">
                <a:solidFill>
                  <a:srgbClr val="262626"/>
                </a:solidFill>
              </a:rPr>
              <a:t>文件格式</a:t>
            </a:r>
            <a:endParaRPr lang="da-DK" sz="10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2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i="1" dirty="0" smtClean="0">
                <a:solidFill>
                  <a:srgbClr val="262626"/>
                </a:solidFill>
              </a:rPr>
              <a:t>错误代码和解决方案参考“服务手册”</a:t>
            </a:r>
            <a:endParaRPr lang="en-GB" sz="1400" i="1" dirty="0">
              <a:solidFill>
                <a:srgbClr val="262626"/>
              </a:solidFill>
            </a:endParaRPr>
          </a:p>
          <a:p>
            <a:pPr marL="646113" lvl="2" indent="-285750"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日志阅读软件（</a:t>
            </a:r>
            <a:r>
              <a:rPr lang="da-DK" dirty="0" smtClean="0">
                <a:latin typeface="+mj-lt"/>
              </a:rPr>
              <a:t>Support </a:t>
            </a:r>
            <a:r>
              <a:rPr lang="da-DK" dirty="0">
                <a:latin typeface="+mj-lt"/>
              </a:rPr>
              <a:t>Log </a:t>
            </a:r>
            <a:r>
              <a:rPr lang="da-DK" dirty="0" smtClean="0">
                <a:latin typeface="+mj-lt"/>
              </a:rPr>
              <a:t>Reader</a:t>
            </a:r>
            <a:r>
              <a:rPr lang="zh-CN" altLang="en-US" dirty="0" smtClean="0">
                <a:latin typeface="+mj-lt"/>
              </a:rPr>
              <a:t>）</a:t>
            </a:r>
            <a:endParaRPr lang="da-DK" dirty="0">
              <a:latin typeface="+mj-lt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734400"/>
            <a:ext cx="442623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6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故障处理流程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10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354098" y="504000"/>
            <a:ext cx="8188017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/>
              <a:t>在</a:t>
            </a:r>
            <a:r>
              <a:rPr lang="en-US" altLang="zh-CN" sz="1800" dirty="0" err="1" smtClean="0"/>
              <a:t>PolyScope</a:t>
            </a:r>
            <a:r>
              <a:rPr lang="zh-CN" altLang="en-US" sz="1800" dirty="0" smtClean="0"/>
              <a:t>中程序参数设置不正确</a:t>
            </a:r>
            <a:endParaRPr lang="en-US" altLang="zh-CN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altLang="zh-CN" sz="1400" dirty="0"/>
              <a:t>TCP, </a:t>
            </a:r>
            <a:r>
              <a:rPr lang="zh-CN" altLang="en-US" sz="1400" dirty="0"/>
              <a:t>负载</a:t>
            </a:r>
            <a:r>
              <a:rPr lang="en-US" altLang="zh-CN" sz="1400" dirty="0" smtClean="0"/>
              <a:t>, </a:t>
            </a:r>
            <a:r>
              <a:rPr lang="en-US" altLang="zh-CN" sz="1400" dirty="0" err="1"/>
              <a:t>CoG</a:t>
            </a:r>
            <a:endParaRPr lang="en-US" altLang="zh-CN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/>
              <a:t>加速度</a:t>
            </a:r>
            <a:endParaRPr lang="en-US" altLang="zh-CN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交融半径</a:t>
            </a:r>
            <a:endParaRPr lang="en-US" altLang="zh-CN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>
              <a:buClr>
                <a:srgbClr val="00628B"/>
              </a:buClr>
            </a:pPr>
            <a:r>
              <a:rPr lang="zh-CN" altLang="en-US" sz="1800" dirty="0" smtClean="0"/>
              <a:t>恢复：</a:t>
            </a:r>
            <a:endParaRPr lang="en-US" altLang="zh-CN" sz="18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修正程序参数</a:t>
            </a:r>
            <a:endParaRPr lang="en-US" altLang="zh-CN" sz="1400" dirty="0"/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2000" dirty="0">
              <a:solidFill>
                <a:srgbClr val="262626"/>
              </a:solidFill>
            </a:endParaRPr>
          </a:p>
          <a:p>
            <a:pPr marL="0" indent="0">
              <a:buClr>
                <a:srgbClr val="99CC00"/>
              </a:buClr>
              <a:buNone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软件相关错误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46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故障处理流程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10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354098" y="504000"/>
            <a:ext cx="8188017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错误的负载、</a:t>
            </a:r>
            <a:r>
              <a:rPr lang="en-US" altLang="zh-CN" dirty="0" smtClean="0">
                <a:latin typeface="+mj-lt"/>
              </a:rPr>
              <a:t>TCP</a:t>
            </a:r>
            <a:r>
              <a:rPr lang="zh-CN" altLang="en-US" dirty="0" smtClean="0">
                <a:latin typeface="+mj-lt"/>
              </a:rPr>
              <a:t>和</a:t>
            </a:r>
            <a:r>
              <a:rPr lang="en-US" altLang="zh-CN" dirty="0" err="1" smtClean="0">
                <a:latin typeface="+mj-lt"/>
              </a:rPr>
              <a:t>CoG</a:t>
            </a:r>
            <a:endParaRPr lang="da-DK" dirty="0">
              <a:latin typeface="+mj-lt"/>
            </a:endParaRPr>
          </a:p>
        </p:txBody>
      </p:sp>
      <p:sp>
        <p:nvSpPr>
          <p:cNvPr id="12" name="Pladsholder til indhold 2"/>
          <p:cNvSpPr txBox="1">
            <a:spLocks/>
          </p:cNvSpPr>
          <p:nvPr/>
        </p:nvSpPr>
        <p:spPr>
          <a:xfrm>
            <a:off x="317505" y="1328250"/>
            <a:ext cx="4125099" cy="32945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400" dirty="0" smtClean="0"/>
              <a:t>在运动过程中，机器人需要对负载、</a:t>
            </a:r>
            <a:r>
              <a:rPr lang="en-US" altLang="zh-CN" sz="1400" dirty="0" err="1" smtClean="0"/>
              <a:t>CoG</a:t>
            </a:r>
            <a:r>
              <a:rPr lang="zh-CN" altLang="en-US" sz="1400" dirty="0" smtClean="0"/>
              <a:t>参数做补偿</a:t>
            </a:r>
            <a:endParaRPr lang="en-US" altLang="zh-CN" sz="1400" dirty="0" smtClean="0"/>
          </a:p>
          <a:p>
            <a:pPr>
              <a:buClr>
                <a:srgbClr val="00628B"/>
              </a:buClr>
            </a:pPr>
            <a:endParaRPr lang="en-US" sz="1400" dirty="0" smtClean="0"/>
          </a:p>
          <a:p>
            <a:pPr>
              <a:buClr>
                <a:srgbClr val="00628B"/>
              </a:buClr>
            </a:pPr>
            <a:r>
              <a:rPr lang="zh-CN" altLang="en-US" sz="1400" dirty="0" smtClean="0"/>
              <a:t>如果不设置负载，机器人带工具工作时将“感觉”受外力，导致“保护性停止”</a:t>
            </a:r>
            <a:endParaRPr lang="en-US" altLang="zh-CN" sz="1400" dirty="0" smtClean="0"/>
          </a:p>
          <a:p>
            <a:pPr>
              <a:buClr>
                <a:srgbClr val="00628B"/>
              </a:buClr>
            </a:pPr>
            <a:endParaRPr lang="en-US" sz="1400" dirty="0" smtClean="0">
              <a:sym typeface="Wingdings" panose="05000000000000000000" pitchFamily="2" charset="2"/>
            </a:endParaRPr>
          </a:p>
          <a:p>
            <a:pPr>
              <a:buClr>
                <a:srgbClr val="00628B"/>
              </a:buClr>
            </a:pPr>
            <a:r>
              <a:rPr lang="zh-CN" altLang="en-US" sz="1400" dirty="0" smtClean="0">
                <a:sym typeface="Wingdings" panose="05000000000000000000" pitchFamily="2" charset="2"/>
              </a:rPr>
              <a:t>较高的加速度将放大这种错误，经常会导致“保护性停止”</a:t>
            </a:r>
            <a:endParaRPr lang="en-US" sz="14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228" y="1127719"/>
            <a:ext cx="4144307" cy="3088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6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故障处理流程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10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354098" y="504000"/>
            <a:ext cx="8188017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交融半径与停止位置冲突</a:t>
            </a:r>
            <a:endParaRPr lang="en-SG" dirty="0">
              <a:latin typeface="+mj-lt"/>
            </a:endParaRPr>
          </a:p>
        </p:txBody>
      </p:sp>
      <p:sp>
        <p:nvSpPr>
          <p:cNvPr id="8" name="Pladsholder til indhold 2"/>
          <p:cNvSpPr txBox="1">
            <a:spLocks/>
          </p:cNvSpPr>
          <p:nvPr/>
        </p:nvSpPr>
        <p:spPr>
          <a:xfrm>
            <a:off x="317505" y="1328250"/>
            <a:ext cx="3594095" cy="2803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400" dirty="0" smtClean="0"/>
              <a:t>机器人带交融半径运动到</a:t>
            </a:r>
            <a:r>
              <a:rPr lang="en-US" sz="1400" dirty="0" smtClean="0"/>
              <a:t>Waypoint_2</a:t>
            </a:r>
            <a:r>
              <a:rPr lang="zh-CN" altLang="en-US" sz="1400" dirty="0" smtClean="0"/>
              <a:t>，但下一条指令强制机器人停止</a:t>
            </a:r>
            <a:r>
              <a:rPr lang="en-US" altLang="zh-CN" sz="1400" dirty="0" smtClean="0"/>
              <a:t>100ms</a:t>
            </a:r>
          </a:p>
          <a:p>
            <a:pPr>
              <a:buClr>
                <a:srgbClr val="00628B"/>
              </a:buClr>
            </a:pPr>
            <a:endParaRPr lang="en-US" sz="1400" dirty="0" smtClean="0"/>
          </a:p>
          <a:p>
            <a:pPr>
              <a:buClr>
                <a:srgbClr val="00628B"/>
              </a:buClr>
            </a:pPr>
            <a:r>
              <a:rPr lang="zh-CN" altLang="en-US" sz="1400" dirty="0" smtClean="0"/>
              <a:t>机器人将会突然停止，并有“保护性停止”</a:t>
            </a:r>
            <a:endParaRPr lang="en-US" sz="1400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06" y="1056816"/>
            <a:ext cx="4122099" cy="307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6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故障处理流程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10</a:t>
            </a:r>
            <a:endParaRPr lang="en-SG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>
                <a:latin typeface="+mj-lt"/>
              </a:rPr>
              <a:t>陡</a:t>
            </a:r>
            <a:r>
              <a:rPr lang="zh-CN" altLang="en-US" dirty="0" smtClean="0">
                <a:latin typeface="+mj-lt"/>
              </a:rPr>
              <a:t>降的运动</a:t>
            </a:r>
            <a:endParaRPr lang="en-SG" dirty="0">
              <a:latin typeface="+mj-lt"/>
            </a:endParaRPr>
          </a:p>
        </p:txBody>
      </p:sp>
      <p:sp>
        <p:nvSpPr>
          <p:cNvPr id="8" name="Pladsholder til indhold 2"/>
          <p:cNvSpPr txBox="1">
            <a:spLocks/>
          </p:cNvSpPr>
          <p:nvPr/>
        </p:nvSpPr>
        <p:spPr>
          <a:xfrm>
            <a:off x="317505" y="1328250"/>
            <a:ext cx="2963229" cy="2803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400" dirty="0" smtClean="0"/>
              <a:t>当</a:t>
            </a:r>
            <a:r>
              <a:rPr lang="en-US" altLang="zh-CN" sz="1400" dirty="0" smtClean="0"/>
              <a:t>If</a:t>
            </a:r>
            <a:r>
              <a:rPr lang="zh-CN" altLang="en-US" sz="1400" dirty="0" smtClean="0"/>
              <a:t>指令勾选“不断检查表达式”，机器人将立刻停止运动，导致“无效的设置点：突然停止”错误</a:t>
            </a:r>
            <a:endParaRPr lang="en-US" altLang="zh-CN" sz="1400" dirty="0" smtClean="0"/>
          </a:p>
          <a:p>
            <a:pPr>
              <a:buClr>
                <a:srgbClr val="00628B"/>
              </a:buClr>
            </a:pPr>
            <a:endParaRPr lang="en-US" sz="1400" dirty="0" smtClean="0"/>
          </a:p>
          <a:p>
            <a:pPr>
              <a:buClr>
                <a:srgbClr val="00628B"/>
              </a:buClr>
            </a:pPr>
            <a:r>
              <a:rPr lang="zh-CN" altLang="en-US" sz="1400" dirty="0" smtClean="0"/>
              <a:t>在</a:t>
            </a:r>
            <a:r>
              <a:rPr lang="en-US" altLang="zh-CN" sz="1400" dirty="0" smtClean="0"/>
              <a:t>If</a:t>
            </a:r>
            <a:r>
              <a:rPr lang="zh-CN" altLang="en-US" sz="1400" dirty="0" smtClean="0"/>
              <a:t>指令后或在</a:t>
            </a:r>
            <a:r>
              <a:rPr lang="en-US" altLang="zh-CN" sz="1400" dirty="0" smtClean="0"/>
              <a:t>ELSE</a:t>
            </a:r>
            <a:r>
              <a:rPr lang="zh-CN" altLang="en-US" sz="1400" dirty="0" smtClean="0"/>
              <a:t>指令，用</a:t>
            </a:r>
            <a:r>
              <a:rPr lang="en-US" sz="1400" dirty="0" smtClean="0"/>
              <a:t>”</a:t>
            </a:r>
            <a:r>
              <a:rPr lang="en-US" sz="1400" dirty="0" err="1" smtClean="0"/>
              <a:t>stopj</a:t>
            </a:r>
            <a:r>
              <a:rPr lang="en-US" sz="1400" dirty="0" smtClean="0"/>
              <a:t>” </a:t>
            </a:r>
            <a:r>
              <a:rPr lang="zh-CN" altLang="en-US" sz="1400" dirty="0"/>
              <a:t>或</a:t>
            </a:r>
            <a:r>
              <a:rPr lang="en-US" sz="1400" dirty="0" smtClean="0"/>
              <a:t> ”</a:t>
            </a:r>
            <a:r>
              <a:rPr lang="en-US" sz="1400" dirty="0" err="1" smtClean="0"/>
              <a:t>stopl</a:t>
            </a:r>
            <a:r>
              <a:rPr lang="en-US" sz="1400" dirty="0" smtClean="0"/>
              <a:t>” </a:t>
            </a:r>
            <a:r>
              <a:rPr lang="zh-CN" altLang="en-US" sz="1400" dirty="0" smtClean="0"/>
              <a:t>缓降运动速度</a:t>
            </a:r>
            <a:endParaRPr lang="en-US" sz="14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734" y="787518"/>
            <a:ext cx="5392802" cy="404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6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故障处理流程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10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354098" y="504000"/>
            <a:ext cx="8188017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错误代码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i="1" dirty="0" smtClean="0">
                <a:solidFill>
                  <a:srgbClr val="262626"/>
                </a:solidFill>
              </a:rPr>
              <a:t>运行时间错误：在程序中存在无限循环</a:t>
            </a:r>
            <a:r>
              <a:rPr lang="en-GB" sz="1400" i="1" dirty="0" smtClean="0">
                <a:solidFill>
                  <a:srgbClr val="262626"/>
                </a:solidFill>
              </a:rPr>
              <a:t> </a:t>
            </a:r>
            <a:endParaRPr lang="en-GB" sz="1400" i="1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导致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如果程序运行不断循环且没有等待时间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程序将停止</a:t>
            </a: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i="1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如何修复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在任何循环中加一个短的等待时间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用</a:t>
            </a:r>
            <a:r>
              <a:rPr lang="en-GB" sz="1400" dirty="0" smtClean="0">
                <a:solidFill>
                  <a:srgbClr val="262626"/>
                </a:solidFill>
              </a:rPr>
              <a:t> sync() </a:t>
            </a:r>
            <a:r>
              <a:rPr lang="zh-CN" altLang="en-US" sz="1400" dirty="0" smtClean="0">
                <a:solidFill>
                  <a:srgbClr val="262626"/>
                </a:solidFill>
              </a:rPr>
              <a:t>脚本也可以</a:t>
            </a: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检测到无限循环</a:t>
            </a:r>
            <a:endParaRPr lang="en-SG" dirty="0">
              <a:latin typeface="+mj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0425">
            <a:off x="4938523" y="1915303"/>
            <a:ext cx="34194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99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780">
            <a:off x="5434057" y="1747836"/>
            <a:ext cx="303847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故障处理流程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10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354098" y="504000"/>
            <a:ext cx="8188017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错误代码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i="1" dirty="0" smtClean="0">
                <a:solidFill>
                  <a:srgbClr val="262626"/>
                </a:solidFill>
              </a:rPr>
              <a:t>C154A20</a:t>
            </a:r>
            <a:r>
              <a:rPr lang="zh-CN" altLang="en-US" sz="1400" i="1" dirty="0" smtClean="0">
                <a:solidFill>
                  <a:srgbClr val="262626"/>
                </a:solidFill>
              </a:rPr>
              <a:t>：保护性停止，在奇异点位置</a:t>
            </a:r>
            <a:endParaRPr lang="en-GB" sz="1400" i="1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导致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当在笛卡尔坐标系控制机器人移动时（</a:t>
            </a:r>
            <a:r>
              <a:rPr lang="en-US" altLang="zh-CN" sz="1400" dirty="0" err="1" smtClean="0">
                <a:solidFill>
                  <a:srgbClr val="262626"/>
                </a:solidFill>
              </a:rPr>
              <a:t>movel</a:t>
            </a:r>
            <a:r>
              <a:rPr lang="en-US" altLang="zh-CN" sz="1400" dirty="0" smtClean="0">
                <a:solidFill>
                  <a:srgbClr val="262626"/>
                </a:solidFill>
              </a:rPr>
              <a:t>/</a:t>
            </a:r>
            <a:r>
              <a:rPr lang="en-US" altLang="zh-CN" sz="1400" dirty="0" err="1" smtClean="0">
                <a:solidFill>
                  <a:srgbClr val="262626"/>
                </a:solidFill>
              </a:rPr>
              <a:t>movep</a:t>
            </a:r>
            <a:r>
              <a:rPr lang="zh-CN" altLang="en-US" sz="1400" dirty="0" smtClean="0">
                <a:solidFill>
                  <a:srgbClr val="262626"/>
                </a:solidFill>
              </a:rPr>
              <a:t>），可能会出现奇异点问题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当以下情况会发生奇异点：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多轴参与同一个运动（笔必要的轴多余的轴运动）</a:t>
            </a:r>
            <a:endParaRPr lang="en-US" sz="10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在笛卡尔空间机器人移动时，机器人在某些位置关节移动速率非常高</a:t>
            </a: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如何解决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在靠近奇异点时，使用</a:t>
            </a:r>
            <a:r>
              <a:rPr lang="en-US" altLang="zh-CN" sz="1400" dirty="0" err="1" smtClean="0">
                <a:solidFill>
                  <a:srgbClr val="262626"/>
                </a:solidFill>
              </a:rPr>
              <a:t>MoveJ</a:t>
            </a:r>
            <a:r>
              <a:rPr lang="zh-CN" altLang="en-US" sz="1400" dirty="0" smtClean="0">
                <a:solidFill>
                  <a:srgbClr val="262626"/>
                </a:solidFill>
              </a:rPr>
              <a:t>指令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如果需要在笛卡尔空间运动，调整路点位置姿态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修改应用布局，调整路点位置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修改工装夹具，改变工具角度</a:t>
            </a: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奇异点（</a:t>
            </a:r>
            <a:r>
              <a:rPr lang="en-SG" dirty="0" smtClean="0">
                <a:latin typeface="+mj-lt"/>
              </a:rPr>
              <a:t>Singularities</a:t>
            </a:r>
            <a:r>
              <a:rPr lang="zh-CN" altLang="en-US" dirty="0" smtClean="0">
                <a:latin typeface="+mj-lt"/>
              </a:rPr>
              <a:t>）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489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510327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脚本代码</a:t>
            </a:r>
            <a:r>
              <a:rPr lang="en-US" altLang="zh-CN" dirty="0" smtClean="0">
                <a:latin typeface="+mj-lt"/>
              </a:rPr>
              <a:t>——</a:t>
            </a:r>
            <a:r>
              <a:rPr lang="zh-CN" altLang="en-US" dirty="0" smtClean="0">
                <a:latin typeface="+mj-lt"/>
              </a:rPr>
              <a:t>打开文件</a:t>
            </a:r>
            <a:endParaRPr lang="da-DK" dirty="0">
              <a:latin typeface="+mj-lt"/>
            </a:endParaRPr>
          </a:p>
          <a:p>
            <a:endParaRPr lang="en-SG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433907" y="895812"/>
            <a:ext cx="3036493" cy="354283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 smtClean="0">
                <a:solidFill>
                  <a:srgbClr val="262626"/>
                </a:solidFill>
              </a:rPr>
              <a:t> </a:t>
            </a:r>
            <a:r>
              <a:rPr lang="zh-CN" altLang="en-US" sz="1600" dirty="0" smtClean="0">
                <a:solidFill>
                  <a:srgbClr val="262626"/>
                </a:solidFill>
              </a:rPr>
              <a:t>选择打开文件按钮，打开一个存在的</a:t>
            </a:r>
            <a:r>
              <a:rPr lang="en-US" altLang="zh-CN" sz="1600" dirty="0" smtClean="0">
                <a:solidFill>
                  <a:srgbClr val="262626"/>
                </a:solidFill>
              </a:rPr>
              <a:t>.script</a:t>
            </a:r>
            <a:r>
              <a:rPr lang="zh-CN" altLang="en-US" sz="1600" dirty="0" smtClean="0">
                <a:solidFill>
                  <a:srgbClr val="262626"/>
                </a:solidFill>
              </a:rPr>
              <a:t>文件</a:t>
            </a:r>
            <a:endParaRPr lang="en-US" sz="1600" dirty="0" smtClean="0">
              <a:solidFill>
                <a:srgbClr val="262626"/>
              </a:solidFill>
            </a:endParaRPr>
          </a:p>
          <a:p>
            <a:pPr marL="57150" indent="0" defTabSz="457200">
              <a:lnSpc>
                <a:spcPct val="200000"/>
              </a:lnSpc>
              <a:spcBef>
                <a:spcPts val="0"/>
              </a:spcBef>
              <a:buClr>
                <a:srgbClr val="00628B"/>
              </a:buClr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457200" lvl="1" indent="0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en-GB" sz="10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AED35B"/>
              </a:buClr>
              <a:buNone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3">
              <a:buClr>
                <a:srgbClr val="AED35B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396" y="810195"/>
            <a:ext cx="5318139" cy="3957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05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故障处理流程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10</a:t>
            </a:r>
            <a:endParaRPr lang="en-SG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关节限制</a:t>
            </a:r>
            <a:endParaRPr lang="da-DK" dirty="0">
              <a:latin typeface="+mj-lt"/>
            </a:endParaRPr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269388" y="535723"/>
            <a:ext cx="3201012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错误代码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i="1" dirty="0" smtClean="0">
                <a:solidFill>
                  <a:srgbClr val="262626"/>
                </a:solidFill>
              </a:rPr>
              <a:t>C150A20</a:t>
            </a:r>
            <a:r>
              <a:rPr lang="zh-CN" altLang="en-US" sz="1400" i="1" dirty="0" smtClean="0">
                <a:solidFill>
                  <a:srgbClr val="262626"/>
                </a:solidFill>
              </a:rPr>
              <a:t>：保护性停止</a:t>
            </a:r>
            <a:r>
              <a:rPr lang="en-GB" sz="1400" i="1" dirty="0" smtClean="0">
                <a:solidFill>
                  <a:srgbClr val="262626"/>
                </a:solidFill>
              </a:rPr>
              <a:t> </a:t>
            </a:r>
            <a:br>
              <a:rPr lang="en-GB" sz="1400" i="1" dirty="0" smtClean="0">
                <a:solidFill>
                  <a:srgbClr val="262626"/>
                </a:solidFill>
              </a:rPr>
            </a:br>
            <a:r>
              <a:rPr lang="zh-CN" altLang="en-US" sz="1400" i="1" dirty="0" smtClean="0">
                <a:solidFill>
                  <a:srgbClr val="262626"/>
                </a:solidFill>
              </a:rPr>
              <a:t>接近关节限制位置</a:t>
            </a: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导致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表明机器人某一个关节到它的极限位置</a:t>
            </a: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如何修复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打开移动窗口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检查关节运动部分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如果某一个关节在</a:t>
            </a:r>
            <a:r>
              <a:rPr lang="en-US" altLang="zh-CN" sz="1400" dirty="0" smtClean="0">
                <a:solidFill>
                  <a:srgbClr val="262626"/>
                </a:solidFill>
              </a:rPr>
              <a:t>360</a:t>
            </a:r>
            <a:r>
              <a:rPr lang="zh-CN" altLang="en-US" sz="1400" dirty="0" smtClean="0">
                <a:solidFill>
                  <a:srgbClr val="262626"/>
                </a:solidFill>
              </a:rPr>
              <a:t>度极限位置，返回范围的中心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重新示教</a:t>
            </a:r>
            <a:r>
              <a:rPr lang="en-US" altLang="zh-CN" sz="1400" dirty="0" err="1" smtClean="0">
                <a:solidFill>
                  <a:srgbClr val="262626"/>
                </a:solidFill>
              </a:rPr>
              <a:t>MoveJ</a:t>
            </a:r>
            <a:r>
              <a:rPr lang="zh-CN" altLang="en-US" sz="1400" dirty="0" smtClean="0">
                <a:solidFill>
                  <a:srgbClr val="262626"/>
                </a:solidFill>
              </a:rPr>
              <a:t>路点</a:t>
            </a: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400" y="787518"/>
            <a:ext cx="5241600" cy="391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6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R_PPT_Frontpage_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654" y="532666"/>
            <a:ext cx="3897211" cy="4624564"/>
          </a:xfrm>
          <a:prstGeom prst="rect">
            <a:avLst/>
          </a:prstGeom>
        </p:spPr>
      </p:pic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06400" y="802326"/>
            <a:ext cx="6400800" cy="2944174"/>
          </a:xfrm>
        </p:spPr>
        <p:txBody>
          <a:bodyPr>
            <a:normAutofit/>
          </a:bodyPr>
          <a:lstStyle/>
          <a:p>
            <a:pPr algn="l"/>
            <a:r>
              <a:rPr lang="zh-CN" altLang="en-US" sz="1600" dirty="0"/>
              <a:t>优傲机器人贸易（上海）有限公司</a:t>
            </a:r>
            <a:endParaRPr lang="en-US" altLang="zh-CN" sz="1600" dirty="0"/>
          </a:p>
          <a:p>
            <a:pPr algn="l"/>
            <a:r>
              <a:rPr lang="zh-CN" altLang="en-US" sz="1400" dirty="0"/>
              <a:t>上海恒基</a:t>
            </a:r>
            <a:r>
              <a:rPr lang="en-US" altLang="zh-CN" sz="1400" dirty="0"/>
              <a:t>688</a:t>
            </a:r>
            <a:r>
              <a:rPr lang="zh-CN" altLang="en-US" sz="1400" dirty="0"/>
              <a:t>广场</a:t>
            </a:r>
            <a:r>
              <a:rPr lang="en-US" altLang="zh-CN" sz="1400" dirty="0"/>
              <a:t>2008</a:t>
            </a:r>
            <a:r>
              <a:rPr lang="zh-CN" altLang="en-US" sz="1400" dirty="0"/>
              <a:t>室</a:t>
            </a:r>
            <a:endParaRPr lang="en-US" altLang="zh-CN" sz="1400" dirty="0"/>
          </a:p>
          <a:p>
            <a:pPr algn="l"/>
            <a:r>
              <a:rPr lang="zh-CN" altLang="en-US" sz="1400" dirty="0"/>
              <a:t>南京西路</a:t>
            </a:r>
            <a:r>
              <a:rPr lang="en-US" altLang="zh-CN" sz="1400" dirty="0"/>
              <a:t>688</a:t>
            </a:r>
            <a:r>
              <a:rPr lang="zh-CN" altLang="en-US" sz="1400" dirty="0"/>
              <a:t>号</a:t>
            </a:r>
            <a:endParaRPr lang="en-US" altLang="zh-CN" sz="1400" dirty="0"/>
          </a:p>
          <a:p>
            <a:pPr algn="l"/>
            <a:r>
              <a:rPr lang="zh-CN" altLang="en-US" sz="1400" dirty="0"/>
              <a:t>上海市静安区</a:t>
            </a:r>
            <a:endParaRPr lang="en-US" altLang="zh-CN" sz="1400" dirty="0"/>
          </a:p>
          <a:p>
            <a:pPr algn="l"/>
            <a:r>
              <a:rPr lang="en-US" altLang="zh-CN" sz="1400" dirty="0"/>
              <a:t>20060 </a:t>
            </a:r>
            <a:r>
              <a:rPr lang="zh-CN" altLang="en-US" sz="1400" dirty="0"/>
              <a:t>上海</a:t>
            </a:r>
            <a:endParaRPr lang="en-US" altLang="zh-CN" sz="1400" dirty="0"/>
          </a:p>
          <a:p>
            <a:pPr algn="l"/>
            <a:r>
              <a:rPr lang="zh-CN" altLang="en-US" sz="1400" dirty="0"/>
              <a:t>电话：</a:t>
            </a:r>
            <a:r>
              <a:rPr lang="en-US" altLang="zh-CN" sz="1400" dirty="0"/>
              <a:t>+86 21 61326299</a:t>
            </a:r>
          </a:p>
          <a:p>
            <a:pPr algn="l"/>
            <a:r>
              <a:rPr lang="zh-CN" altLang="en-US" sz="1400" dirty="0"/>
              <a:t>邮编：</a:t>
            </a:r>
            <a:r>
              <a:rPr lang="en-US" altLang="zh-CN" sz="1400" dirty="0"/>
              <a:t>200041</a:t>
            </a:r>
          </a:p>
          <a:p>
            <a:pPr algn="l"/>
            <a:r>
              <a:rPr lang="zh-CN" altLang="en-US" sz="1400" dirty="0"/>
              <a:t>邮件：</a:t>
            </a:r>
            <a:r>
              <a:rPr lang="en-US" altLang="zh-CN" sz="1400" dirty="0">
                <a:hlinkClick r:id="rId4"/>
              </a:rPr>
              <a:t>support.china@universal-robots.com</a:t>
            </a:r>
            <a:endParaRPr lang="en-US" altLang="zh-CN" sz="1400" dirty="0"/>
          </a:p>
          <a:p>
            <a:pPr algn="l"/>
            <a:r>
              <a:rPr lang="en-US" altLang="zh-CN" sz="1400" dirty="0"/>
              <a:t>www.universal-robots.com</a:t>
            </a:r>
            <a:endParaRPr lang="zh-CN" altLang="en-US" sz="1400" dirty="0"/>
          </a:p>
        </p:txBody>
      </p:sp>
      <p:pic>
        <p:nvPicPr>
          <p:cNvPr id="1026" name="Picture 2" descr="C:\Users\Jack Wang\AppData\Local\Microsoft\Windows\INetCache\Content.Outlook\V4VNXQNC\UR QR Code - Wecha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511" y="2590798"/>
            <a:ext cx="1794933" cy="179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0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510327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脚本代码</a:t>
            </a:r>
            <a:r>
              <a:rPr lang="en-US" altLang="zh-CN" dirty="0" smtClean="0">
                <a:latin typeface="+mj-lt"/>
              </a:rPr>
              <a:t>——</a:t>
            </a:r>
            <a:r>
              <a:rPr lang="zh-CN" altLang="en-US" dirty="0" smtClean="0">
                <a:latin typeface="+mj-lt"/>
              </a:rPr>
              <a:t>打开文件</a:t>
            </a:r>
            <a:endParaRPr lang="da-DK" dirty="0">
              <a:latin typeface="+mj-lt"/>
            </a:endParaRPr>
          </a:p>
          <a:p>
            <a:endParaRPr lang="en-SG" dirty="0"/>
          </a:p>
        </p:txBody>
      </p:sp>
      <p:sp>
        <p:nvSpPr>
          <p:cNvPr id="11" name="Pladsholder til indhold 2"/>
          <p:cNvSpPr txBox="1">
            <a:spLocks/>
          </p:cNvSpPr>
          <p:nvPr/>
        </p:nvSpPr>
        <p:spPr>
          <a:xfrm>
            <a:off x="433907" y="895812"/>
            <a:ext cx="3036493" cy="354283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600" dirty="0" smtClean="0">
                <a:solidFill>
                  <a:srgbClr val="262626"/>
                </a:solidFill>
              </a:rPr>
              <a:t>在筛选器将自动显示所有</a:t>
            </a:r>
            <a:r>
              <a:rPr lang="en-US" altLang="zh-CN" sz="1600" dirty="0" smtClean="0">
                <a:solidFill>
                  <a:srgbClr val="262626"/>
                </a:solidFill>
              </a:rPr>
              <a:t>.script</a:t>
            </a:r>
            <a:r>
              <a:rPr lang="zh-CN" altLang="en-US" sz="1600" dirty="0" smtClean="0">
                <a:solidFill>
                  <a:srgbClr val="262626"/>
                </a:solidFill>
              </a:rPr>
              <a:t>文件</a:t>
            </a:r>
            <a:endParaRPr lang="en-US" sz="16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600" dirty="0" smtClean="0">
                <a:solidFill>
                  <a:srgbClr val="262626"/>
                </a:solidFill>
              </a:rPr>
              <a:t>在旧版本可能不会自动显示，所以在筛选器中选择所有文件</a:t>
            </a:r>
            <a:endParaRPr lang="en-US" sz="16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600" dirty="0" smtClean="0">
                <a:solidFill>
                  <a:srgbClr val="262626"/>
                </a:solidFill>
              </a:rPr>
              <a:t>选择右下角打开</a:t>
            </a:r>
            <a:endParaRPr lang="en-GB" sz="1600" dirty="0">
              <a:solidFill>
                <a:srgbClr val="262626"/>
              </a:solidFill>
            </a:endParaRPr>
          </a:p>
          <a:p>
            <a:pPr marL="57150" indent="0" defTabSz="457200">
              <a:lnSpc>
                <a:spcPct val="200000"/>
              </a:lnSpc>
              <a:spcBef>
                <a:spcPts val="0"/>
              </a:spcBef>
              <a:buClr>
                <a:srgbClr val="00628B"/>
              </a:buClr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457200" lvl="1" indent="0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en-GB" sz="10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AED35B"/>
              </a:buClr>
              <a:buNone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3">
              <a:buClr>
                <a:srgbClr val="AED35B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400" y="866075"/>
            <a:ext cx="5240791" cy="390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443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510327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脚本代码</a:t>
            </a:r>
            <a:r>
              <a:rPr lang="en-US" altLang="zh-CN" dirty="0" smtClean="0">
                <a:latin typeface="+mj-lt"/>
              </a:rPr>
              <a:t>——</a:t>
            </a:r>
            <a:r>
              <a:rPr lang="zh-CN" altLang="en-US" dirty="0" smtClean="0">
                <a:latin typeface="+mj-lt"/>
              </a:rPr>
              <a:t>创建新文件文件</a:t>
            </a:r>
            <a:endParaRPr lang="da-DK" dirty="0">
              <a:latin typeface="+mj-lt"/>
            </a:endParaRPr>
          </a:p>
          <a:p>
            <a:endParaRPr lang="en-SG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433907" y="895812"/>
            <a:ext cx="3036493" cy="354283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600" dirty="0" smtClean="0">
                <a:solidFill>
                  <a:srgbClr val="262626"/>
                </a:solidFill>
              </a:rPr>
              <a:t>插入</a:t>
            </a:r>
            <a:r>
              <a:rPr lang="en-US" altLang="zh-CN" sz="1600" dirty="0" smtClean="0">
                <a:solidFill>
                  <a:srgbClr val="262626"/>
                </a:solidFill>
              </a:rPr>
              <a:t>3</a:t>
            </a:r>
            <a:r>
              <a:rPr lang="zh-CN" altLang="en-US" sz="1600" dirty="0" smtClean="0">
                <a:solidFill>
                  <a:srgbClr val="262626"/>
                </a:solidFill>
              </a:rPr>
              <a:t>行</a:t>
            </a: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600" dirty="0">
                <a:solidFill>
                  <a:srgbClr val="262626"/>
                </a:solidFill>
              </a:rPr>
              <a:t>每</a:t>
            </a:r>
            <a:r>
              <a:rPr lang="zh-CN" altLang="en-US" sz="1600" dirty="0" smtClean="0">
                <a:solidFill>
                  <a:srgbClr val="262626"/>
                </a:solidFill>
              </a:rPr>
              <a:t>一行写入脚本代码</a:t>
            </a: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600" dirty="0" smtClean="0">
                <a:solidFill>
                  <a:srgbClr val="262626"/>
                </a:solidFill>
              </a:rPr>
              <a:t>保存和退出</a:t>
            </a:r>
            <a:endParaRPr lang="en-US" sz="1600" dirty="0">
              <a:solidFill>
                <a:srgbClr val="262626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744" y="719814"/>
            <a:ext cx="5240792" cy="389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57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510327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脚本代码</a:t>
            </a:r>
            <a:r>
              <a:rPr lang="en-US" altLang="zh-CN" dirty="0" smtClean="0">
                <a:latin typeface="+mj-lt"/>
              </a:rPr>
              <a:t>——</a:t>
            </a:r>
            <a:r>
              <a:rPr lang="zh-CN" altLang="en-US" dirty="0" smtClean="0">
                <a:latin typeface="+mj-lt"/>
              </a:rPr>
              <a:t>文件</a:t>
            </a:r>
            <a:endParaRPr lang="da-DK" dirty="0">
              <a:latin typeface="+mj-lt"/>
            </a:endParaRPr>
          </a:p>
          <a:p>
            <a:endParaRPr lang="en-SG" dirty="0">
              <a:latin typeface="+mj-lt"/>
            </a:endParaRPr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433907" y="895812"/>
            <a:ext cx="3036493" cy="354283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600" dirty="0" smtClean="0">
                <a:solidFill>
                  <a:srgbClr val="262626"/>
                </a:solidFill>
              </a:rPr>
              <a:t>运行程序</a:t>
            </a:r>
            <a:endParaRPr lang="en-US" sz="1600" dirty="0">
              <a:solidFill>
                <a:srgbClr val="262626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633" y="719895"/>
            <a:ext cx="5238559" cy="389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18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indhold 2"/>
          <p:cNvSpPr txBox="1">
            <a:spLocks/>
          </p:cNvSpPr>
          <p:nvPr/>
        </p:nvSpPr>
        <p:spPr>
          <a:xfrm>
            <a:off x="433907" y="535724"/>
            <a:ext cx="6614593" cy="390292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defTabSz="457200">
              <a:spcBef>
                <a:spcPts val="0"/>
              </a:spcBef>
              <a:buClr>
                <a:srgbClr val="00628B"/>
              </a:buClr>
            </a:pPr>
            <a:endParaRPr lang="en-US" sz="1400" dirty="0" smtClean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 smtClean="0">
                <a:solidFill>
                  <a:srgbClr val="262626"/>
                </a:solidFill>
              </a:rPr>
              <a:t> </a:t>
            </a:r>
            <a:r>
              <a:rPr lang="zh-CN" altLang="en-US" sz="1800" dirty="0" smtClean="0">
                <a:solidFill>
                  <a:srgbClr val="262626"/>
                </a:solidFill>
              </a:rPr>
              <a:t>在脚本中函数是这样表示</a:t>
            </a:r>
            <a:endParaRPr lang="en-US" sz="1800" dirty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262626"/>
                </a:solidFill>
              </a:rPr>
              <a:t>def</a:t>
            </a:r>
            <a:r>
              <a:rPr lang="en-US" sz="1400" dirty="0">
                <a:solidFill>
                  <a:srgbClr val="262626"/>
                </a:solidFill>
              </a:rPr>
              <a:t> name()</a:t>
            </a:r>
          </a:p>
          <a:p>
            <a:pPr lvl="2" defTabSz="457200">
              <a:spcBef>
                <a:spcPts val="0"/>
              </a:spcBef>
              <a:buClr>
                <a:srgbClr val="00628B"/>
              </a:buClr>
            </a:pPr>
            <a:r>
              <a:rPr lang="en-US" sz="1400" dirty="0">
                <a:solidFill>
                  <a:srgbClr val="262626"/>
                </a:solidFill>
              </a:rPr>
              <a:t>script</a:t>
            </a:r>
          </a:p>
          <a:p>
            <a:pPr lvl="2" defTabSz="457200">
              <a:spcBef>
                <a:spcPts val="0"/>
              </a:spcBef>
              <a:buClr>
                <a:srgbClr val="00628B"/>
              </a:buClr>
            </a:pPr>
            <a:r>
              <a:rPr lang="en-US" sz="1400" dirty="0">
                <a:solidFill>
                  <a:srgbClr val="262626"/>
                </a:solidFill>
              </a:rPr>
              <a:t>…</a:t>
            </a: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end</a:t>
            </a: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 </a:t>
            </a:r>
            <a:r>
              <a:rPr lang="zh-CN" altLang="en-US" sz="1800" dirty="0" smtClean="0">
                <a:solidFill>
                  <a:srgbClr val="262626"/>
                </a:solidFill>
              </a:rPr>
              <a:t>函数能带参数和返回值</a:t>
            </a:r>
            <a:endParaRPr lang="en-US" sz="1800" dirty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262626"/>
                </a:solidFill>
              </a:rPr>
              <a:t>def</a:t>
            </a:r>
            <a:r>
              <a:rPr lang="en-US" sz="1400" dirty="0">
                <a:solidFill>
                  <a:srgbClr val="262626"/>
                </a:solidFill>
              </a:rPr>
              <a:t> name(argument)</a:t>
            </a:r>
          </a:p>
          <a:p>
            <a:pPr lvl="2" defTabSz="457200">
              <a:spcBef>
                <a:spcPts val="0"/>
              </a:spcBef>
              <a:buClr>
                <a:srgbClr val="00628B"/>
              </a:buClr>
            </a:pPr>
            <a:r>
              <a:rPr lang="en-US" sz="1400" dirty="0">
                <a:solidFill>
                  <a:srgbClr val="262626"/>
                </a:solidFill>
              </a:rPr>
              <a:t>…</a:t>
            </a:r>
          </a:p>
          <a:p>
            <a:pPr lvl="2" defTabSz="457200">
              <a:spcBef>
                <a:spcPts val="0"/>
              </a:spcBef>
              <a:buClr>
                <a:srgbClr val="00628B"/>
              </a:buClr>
            </a:pPr>
            <a:r>
              <a:rPr lang="en-US" sz="1400" dirty="0">
                <a:solidFill>
                  <a:srgbClr val="262626"/>
                </a:solidFill>
              </a:rPr>
              <a:t>…</a:t>
            </a:r>
          </a:p>
          <a:p>
            <a:pPr lvl="2" defTabSz="457200">
              <a:spcBef>
                <a:spcPts val="0"/>
              </a:spcBef>
              <a:buClr>
                <a:srgbClr val="00628B"/>
              </a:buClr>
            </a:pPr>
            <a:r>
              <a:rPr lang="en-US" sz="1400" dirty="0">
                <a:solidFill>
                  <a:srgbClr val="262626"/>
                </a:solidFill>
              </a:rPr>
              <a:t>return</a:t>
            </a: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End </a:t>
            </a:r>
            <a:endParaRPr lang="en-US" sz="14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在程序中同一个函数可以调用多次</a:t>
            </a:r>
            <a:endParaRPr lang="en-US" sz="1800" dirty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4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脚本代码</a:t>
            </a:r>
            <a:r>
              <a:rPr lang="en-US" altLang="zh-CN" dirty="0" smtClean="0">
                <a:latin typeface="+mj-lt"/>
              </a:rPr>
              <a:t>——</a:t>
            </a:r>
            <a:r>
              <a:rPr lang="zh-CN" altLang="en-US" dirty="0" smtClean="0">
                <a:latin typeface="+mj-lt"/>
              </a:rPr>
              <a:t>函数</a:t>
            </a:r>
            <a:endParaRPr lang="en-SG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47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510327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脚本代码</a:t>
            </a:r>
            <a:r>
              <a:rPr lang="en-US" altLang="zh-CN" dirty="0" smtClean="0">
                <a:latin typeface="+mj-lt"/>
              </a:rPr>
              <a:t>——</a:t>
            </a:r>
            <a:r>
              <a:rPr lang="zh-CN" altLang="en-US" dirty="0" smtClean="0">
                <a:latin typeface="+mj-lt"/>
              </a:rPr>
              <a:t>函数</a:t>
            </a:r>
            <a:endParaRPr lang="en-SG" dirty="0" smtClean="0">
              <a:latin typeface="+mj-lt"/>
            </a:endParaRPr>
          </a:p>
          <a:p>
            <a:endParaRPr lang="en-SG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433908" y="895812"/>
            <a:ext cx="2871268" cy="354283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把两个数相加并返回结果的函数</a:t>
            </a:r>
            <a:endParaRPr lang="en-US" sz="1800" dirty="0">
              <a:solidFill>
                <a:srgbClr val="262626"/>
              </a:solidFill>
            </a:endParaRPr>
          </a:p>
          <a:p>
            <a:pPr marL="57150" indent="0" defTabSz="457200">
              <a:spcBef>
                <a:spcPts val="0"/>
              </a:spcBef>
              <a:buClr>
                <a:srgbClr val="00628B"/>
              </a:buClr>
            </a:pPr>
            <a:endParaRPr lang="en-US" sz="2400" dirty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用函数创建一个脚本文件</a:t>
            </a:r>
            <a:endParaRPr lang="en-US" sz="1400" dirty="0">
              <a:solidFill>
                <a:srgbClr val="262626"/>
              </a:solidFill>
            </a:endParaRPr>
          </a:p>
          <a:p>
            <a:pPr marL="857250" lvl="2" indent="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200" dirty="0" smtClean="0">
                <a:solidFill>
                  <a:srgbClr val="262626"/>
                </a:solidFill>
              </a:rPr>
              <a:t>给函数一个名字</a:t>
            </a:r>
            <a:endParaRPr lang="en-US" sz="1200" dirty="0">
              <a:solidFill>
                <a:srgbClr val="262626"/>
              </a:solidFill>
            </a:endParaRPr>
          </a:p>
          <a:p>
            <a:pPr marL="857250" lvl="2" indent="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200" dirty="0" smtClean="0">
                <a:solidFill>
                  <a:srgbClr val="262626"/>
                </a:solidFill>
              </a:rPr>
              <a:t>定义两个参数</a:t>
            </a:r>
            <a:endParaRPr lang="en-US" sz="1200" dirty="0">
              <a:solidFill>
                <a:srgbClr val="262626"/>
              </a:solidFill>
            </a:endParaRPr>
          </a:p>
          <a:p>
            <a:pPr marL="857250" lvl="2" indent="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200" dirty="0" smtClean="0">
                <a:solidFill>
                  <a:srgbClr val="262626"/>
                </a:solidFill>
              </a:rPr>
              <a:t>插入返回值</a:t>
            </a:r>
            <a:endParaRPr lang="en-US" sz="1200" dirty="0">
              <a:solidFill>
                <a:srgbClr val="262626"/>
              </a:solidFill>
            </a:endParaRPr>
          </a:p>
          <a:p>
            <a:pPr marL="57150" indent="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由操作者输入两个变量</a:t>
            </a:r>
            <a:endParaRPr lang="en-US" sz="1800" dirty="0">
              <a:solidFill>
                <a:srgbClr val="262626"/>
              </a:solidFill>
            </a:endParaRPr>
          </a:p>
          <a:p>
            <a:pPr marL="57150" indent="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用赋值指令表明变量和函数</a:t>
            </a:r>
            <a:endParaRPr lang="en-US" sz="1800" dirty="0">
              <a:solidFill>
                <a:srgbClr val="262626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118" y="879537"/>
            <a:ext cx="5203071" cy="38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63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脚本函数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510327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客户端界面</a:t>
            </a:r>
            <a:endParaRPr lang="da-DK" dirty="0">
              <a:latin typeface="+mj-lt"/>
            </a:endParaRPr>
          </a:p>
          <a:p>
            <a:endParaRPr lang="en-SG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433907" y="895812"/>
            <a:ext cx="6967017" cy="354283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脚本代码可以由外部设备通过以太网直接发送给机器人控制箱</a:t>
            </a:r>
            <a:endParaRPr lang="en-US" sz="18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在机器人中自动运行</a:t>
            </a:r>
            <a:r>
              <a:rPr lang="en-US" altLang="zh-CN" sz="1800" dirty="0" smtClean="0">
                <a:solidFill>
                  <a:srgbClr val="262626"/>
                </a:solidFill>
              </a:rPr>
              <a:t>3</a:t>
            </a:r>
            <a:r>
              <a:rPr lang="zh-CN" altLang="en-US" sz="1800" dirty="0" smtClean="0">
                <a:solidFill>
                  <a:srgbClr val="262626"/>
                </a:solidFill>
              </a:rPr>
              <a:t>个客户端界面</a:t>
            </a:r>
            <a:endParaRPr lang="en-US" sz="18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后面解释客户端界面部分内容</a:t>
            </a:r>
            <a:endParaRPr lang="en-US" sz="18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7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510327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培训练习</a:t>
            </a:r>
            <a:endParaRPr lang="en-SG" dirty="0" smtClean="0">
              <a:latin typeface="+mj-lt"/>
            </a:endParaRPr>
          </a:p>
          <a:p>
            <a:endParaRPr lang="en-SG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433907" y="895812"/>
            <a:ext cx="6967017" cy="354283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写一</a:t>
            </a:r>
            <a:r>
              <a:rPr lang="zh-CN" altLang="en-US" sz="1800" dirty="0" smtClean="0">
                <a:solidFill>
                  <a:srgbClr val="262626"/>
                </a:solidFill>
              </a:rPr>
              <a:t>个简单的脚本代码文件</a:t>
            </a:r>
            <a:endParaRPr lang="en-US" sz="1800" dirty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定义一个函数</a:t>
            </a:r>
            <a:endParaRPr lang="en-US" sz="1400" dirty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接收一个参数</a:t>
            </a:r>
            <a:endParaRPr lang="en-US" sz="1400" dirty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执行接收值</a:t>
            </a:r>
            <a:endParaRPr lang="en-US" sz="1400" dirty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返回运行结果</a:t>
            </a:r>
            <a:endParaRPr lang="en-US" sz="14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在程序中加载这个文件</a:t>
            </a:r>
            <a:endParaRPr lang="en-US" sz="18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从赋值指令调用函数</a:t>
            </a:r>
            <a:endParaRPr lang="en-US" sz="18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执行程序</a:t>
            </a:r>
            <a:endParaRPr lang="en-US" sz="18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查看结果</a:t>
            </a:r>
            <a:endParaRPr lang="en-US" sz="18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53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3200" dirty="0" smtClean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  <a:t>欢迎到高级课程培训</a:t>
            </a:r>
            <a:r>
              <a:rPr lang="da-DK" dirty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  <a:t/>
            </a:r>
            <a:br>
              <a:rPr lang="da-DK" dirty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</a:br>
            <a:endParaRPr lang="da-DK" dirty="0"/>
          </a:p>
        </p:txBody>
      </p:sp>
      <p:sp>
        <p:nvSpPr>
          <p:cNvPr id="27" name="Subtitle 26"/>
          <p:cNvSpPr>
            <a:spLocks noGrp="1"/>
          </p:cNvSpPr>
          <p:nvPr>
            <p:ph type="subTitle" idx="1"/>
          </p:nvPr>
        </p:nvSpPr>
        <p:spPr>
          <a:xfrm>
            <a:off x="1371599" y="2556484"/>
            <a:ext cx="7515013" cy="785174"/>
          </a:xfrm>
        </p:spPr>
        <p:txBody>
          <a:bodyPr>
            <a:normAutofit fontScale="25000" lnSpcReduction="20000"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5600" dirty="0"/>
              <a:t>实用</a:t>
            </a:r>
            <a:r>
              <a:rPr lang="zh-CN" altLang="en-US" sz="5600" dirty="0" smtClean="0"/>
              <a:t>的动手经验</a:t>
            </a:r>
            <a:endParaRPr lang="en-US" sz="5600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sz="5600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altLang="zh-CN" sz="5600" dirty="0" smtClean="0"/>
              <a:t>USB</a:t>
            </a:r>
            <a:r>
              <a:rPr lang="zh-CN" altLang="en-US" sz="5600" dirty="0" smtClean="0"/>
              <a:t>盘和模拟软件</a:t>
            </a:r>
            <a:endParaRPr lang="en-US" sz="5600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sz="5600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5600" dirty="0" smtClean="0"/>
              <a:t>培训结束后测试</a:t>
            </a:r>
            <a:endParaRPr lang="en-US" sz="5600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2792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 smtClean="0"/>
              <a:t>高级</a:t>
            </a:r>
            <a:r>
              <a:rPr lang="en-US" altLang="zh-CN" dirty="0" smtClean="0"/>
              <a:t>TCP</a:t>
            </a:r>
            <a:r>
              <a:rPr lang="zh-CN" altLang="en-US" dirty="0" smtClean="0"/>
              <a:t>使用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</a:t>
            </a:r>
            <a:r>
              <a:rPr lang="zh-CN" altLang="en-US" dirty="0" smtClean="0"/>
              <a:t>服务器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 dirty="0" smtClean="0"/>
              <a:t>客户端界面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</a:t>
            </a:r>
            <a:r>
              <a:rPr lang="zh-CN" altLang="en-US" dirty="0"/>
              <a:t>通讯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 dirty="0" smtClean="0"/>
              <a:t>故障处理流程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20</a:t>
            </a:fld>
            <a:endParaRPr lang="en-US"/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50394" y="1478538"/>
            <a:ext cx="479425" cy="473075"/>
          </a:xfrm>
          <a:solidFill>
            <a:srgbClr val="00628B"/>
          </a:solidFill>
        </p:spPr>
        <p:txBody>
          <a:bodyPr vert="horz" lIns="0" tIns="0" rIns="0" bIns="0" numCol="1" rtlCol="0" anchor="ctr">
            <a:norm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029819" y="1478538"/>
            <a:ext cx="3298825" cy="473075"/>
          </a:xfrm>
          <a:solidFill>
            <a:srgbClr val="5DADCF"/>
          </a:solidFill>
          <a:ln>
            <a:noFill/>
          </a:ln>
        </p:spPr>
        <p:txBody>
          <a:bodyPr vert="horz" lIns="0" tIns="0" rIns="0" bIns="0" numCol="1" rtlCol="0" anchor="ctr"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变量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9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510327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什么是变量</a:t>
            </a:r>
            <a:endParaRPr lang="da-DK" dirty="0">
              <a:latin typeface="+mj-lt"/>
            </a:endParaRPr>
          </a:p>
          <a:p>
            <a:endParaRPr lang="en-SG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433908" y="895812"/>
            <a:ext cx="3534842" cy="354283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变量是一个存储位置（容器）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容器内的内容可以改变</a:t>
            </a:r>
            <a:endParaRPr lang="en-SG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变量可读写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值能被覆盖</a:t>
            </a:r>
            <a:endParaRPr lang="en-SG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值能被读</a:t>
            </a:r>
            <a:endParaRPr lang="en-SG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变量可以和其他变量或信号状态相比较</a:t>
            </a:r>
            <a:endParaRPr lang="en-SG" sz="1400" dirty="0">
              <a:solidFill>
                <a:srgbClr val="26262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21093025">
            <a:off x="5537742" y="464961"/>
            <a:ext cx="2064470" cy="671202"/>
          </a:xfrm>
          <a:prstGeom prst="rect">
            <a:avLst/>
          </a:prstGeom>
          <a:solidFill>
            <a:srgbClr val="00628B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i="1" dirty="0" smtClean="0">
                <a:solidFill>
                  <a:schemeClr val="bg1"/>
                </a:solidFill>
              </a:rPr>
              <a:t>基本培训总结</a:t>
            </a:r>
            <a:endParaRPr lang="da-DK" i="1" dirty="0" smtClean="0">
              <a:solidFill>
                <a:schemeClr val="bg1"/>
              </a:solidFill>
            </a:endParaRPr>
          </a:p>
        </p:txBody>
      </p:sp>
      <p:pic>
        <p:nvPicPr>
          <p:cNvPr id="10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0" y="1921332"/>
            <a:ext cx="4704786" cy="269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510327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变量类型</a:t>
            </a:r>
            <a:endParaRPr lang="da-DK" dirty="0">
              <a:latin typeface="+mj-lt"/>
            </a:endParaRPr>
          </a:p>
          <a:p>
            <a:endParaRPr lang="en-SG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 rot="21093025">
            <a:off x="5537742" y="464961"/>
            <a:ext cx="2064470" cy="671202"/>
          </a:xfrm>
          <a:prstGeom prst="rect">
            <a:avLst/>
          </a:prstGeom>
          <a:solidFill>
            <a:srgbClr val="00628B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i="1" dirty="0" smtClean="0">
                <a:solidFill>
                  <a:schemeClr val="bg1"/>
                </a:solidFill>
              </a:rPr>
              <a:t>基本培训总结</a:t>
            </a:r>
            <a:endParaRPr lang="da-DK" i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9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737059"/>
              </p:ext>
            </p:extLst>
          </p:nvPr>
        </p:nvGraphicFramePr>
        <p:xfrm>
          <a:off x="1034521" y="1934398"/>
          <a:ext cx="7200000" cy="2225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0"/>
                <a:gridCol w="3600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布尔变量（</a:t>
                      </a:r>
                      <a:r>
                        <a:rPr lang="da-DK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boolean</a:t>
                      </a:r>
                      <a:r>
                        <a:rPr lang="zh-CN" altLang="en-US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）</a:t>
                      </a:r>
                      <a:endParaRPr lang="da-DK" sz="18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800" smtClean="0"/>
                        <a:t>true/false</a:t>
                      </a:r>
                      <a:endParaRPr lang="da-DK" sz="1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整数变量（</a:t>
                      </a:r>
                      <a:r>
                        <a:rPr lang="da-DK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integer</a:t>
                      </a:r>
                      <a:r>
                        <a:rPr lang="zh-CN" altLang="en-US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）</a:t>
                      </a:r>
                      <a:endParaRPr lang="da-DK" sz="18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整数</a:t>
                      </a:r>
                      <a:r>
                        <a:rPr lang="da-DK" sz="1800" dirty="0" smtClean="0"/>
                        <a:t> </a:t>
                      </a:r>
                      <a:r>
                        <a:rPr lang="zh-CN" altLang="en-US" sz="1800" dirty="0" smtClean="0"/>
                        <a:t>（</a:t>
                      </a:r>
                      <a:r>
                        <a:rPr lang="da-DK" sz="1800" dirty="0" smtClean="0"/>
                        <a:t>32 bit</a:t>
                      </a:r>
                      <a:r>
                        <a:rPr lang="zh-CN" altLang="en-US" sz="1800" dirty="0" smtClean="0"/>
                        <a:t>）</a:t>
                      </a:r>
                      <a:endParaRPr lang="da-DK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浮点变量（</a:t>
                      </a:r>
                      <a:r>
                        <a:rPr lang="da-DK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floating point</a:t>
                      </a:r>
                      <a:r>
                        <a:rPr lang="zh-CN" altLang="en-US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）</a:t>
                      </a:r>
                      <a:endParaRPr lang="da-DK" sz="18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实数</a:t>
                      </a:r>
                      <a:r>
                        <a:rPr lang="da-DK" sz="1800" dirty="0" smtClean="0"/>
                        <a:t> </a:t>
                      </a:r>
                      <a:r>
                        <a:rPr lang="zh-CN" altLang="en-US" sz="1800" dirty="0" smtClean="0"/>
                        <a:t>（带小数点）</a:t>
                      </a:r>
                      <a:endParaRPr lang="da-DK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字符串（</a:t>
                      </a:r>
                      <a:r>
                        <a:rPr lang="da-DK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string</a:t>
                      </a:r>
                      <a:r>
                        <a:rPr lang="zh-CN" altLang="en-US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）</a:t>
                      </a:r>
                      <a:endParaRPr lang="da-DK" sz="18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文本</a:t>
                      </a:r>
                      <a:r>
                        <a:rPr lang="da-DK" sz="1800" dirty="0" smtClean="0"/>
                        <a:t> </a:t>
                      </a:r>
                      <a:r>
                        <a:rPr lang="zh-CN" altLang="en-US" sz="1800" dirty="0" smtClean="0"/>
                        <a:t>（</a:t>
                      </a:r>
                      <a:r>
                        <a:rPr lang="da-DK" sz="1800" dirty="0" smtClean="0"/>
                        <a:t>ASCII</a:t>
                      </a:r>
                      <a:r>
                        <a:rPr lang="da-DK" sz="1800" baseline="0" dirty="0" smtClean="0"/>
                        <a:t> </a:t>
                      </a:r>
                      <a:r>
                        <a:rPr lang="zh-CN" altLang="en-US" sz="1800" baseline="0" dirty="0" smtClean="0"/>
                        <a:t>码）</a:t>
                      </a:r>
                      <a:endParaRPr lang="da-DK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位姿变量（</a:t>
                      </a:r>
                      <a:r>
                        <a:rPr lang="da-DK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pose</a:t>
                      </a:r>
                      <a:r>
                        <a:rPr lang="zh-CN" altLang="en-US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）</a:t>
                      </a:r>
                      <a:endParaRPr lang="da-DK" sz="18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位姿变量</a:t>
                      </a:r>
                      <a:r>
                        <a:rPr lang="da-DK" sz="1800" dirty="0" smtClean="0"/>
                        <a:t>p[x,y,z,rx,ry,rz]</a:t>
                      </a:r>
                      <a:endParaRPr lang="da-DK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数组（</a:t>
                      </a:r>
                      <a:r>
                        <a:rPr lang="da-DK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list</a:t>
                      </a:r>
                      <a:r>
                        <a:rPr lang="zh-CN" altLang="en-US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）</a:t>
                      </a:r>
                      <a:endParaRPr lang="da-DK" sz="18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变量排列组合</a:t>
                      </a:r>
                      <a:endParaRPr lang="da-DK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888367"/>
              </p:ext>
            </p:extLst>
          </p:nvPr>
        </p:nvGraphicFramePr>
        <p:xfrm>
          <a:off x="1033200" y="1465200"/>
          <a:ext cx="720000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0"/>
                <a:gridCol w="3600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dk1"/>
                          </a:solidFill>
                          <a:latin typeface="+mn-lt"/>
                        </a:rPr>
                        <a:t>变量类型</a:t>
                      </a:r>
                      <a:endParaRPr lang="da-DK" sz="1800" b="1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/>
                        <a:t>值</a:t>
                      </a:r>
                      <a:endParaRPr lang="da-DK" sz="18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92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510327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变量类型</a:t>
            </a:r>
            <a:endParaRPr lang="da-DK" dirty="0">
              <a:latin typeface="+mj-lt"/>
            </a:endParaRPr>
          </a:p>
          <a:p>
            <a:endParaRPr lang="en-SG" dirty="0"/>
          </a:p>
        </p:txBody>
      </p:sp>
      <p:sp>
        <p:nvSpPr>
          <p:cNvPr id="8" name="Rectangle 7"/>
          <p:cNvSpPr/>
          <p:nvPr/>
        </p:nvSpPr>
        <p:spPr>
          <a:xfrm rot="21093025">
            <a:off x="5537742" y="464961"/>
            <a:ext cx="2064470" cy="671202"/>
          </a:xfrm>
          <a:prstGeom prst="rect">
            <a:avLst/>
          </a:prstGeom>
          <a:solidFill>
            <a:srgbClr val="00628B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i="1" dirty="0" smtClean="0">
                <a:solidFill>
                  <a:schemeClr val="bg1"/>
                </a:solidFill>
              </a:rPr>
              <a:t>基础培训总结</a:t>
            </a:r>
            <a:endParaRPr lang="da-DK" i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11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571241"/>
              </p:ext>
            </p:extLst>
          </p:nvPr>
        </p:nvGraphicFramePr>
        <p:xfrm>
          <a:off x="1033200" y="1975413"/>
          <a:ext cx="7200000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0"/>
                <a:gridCol w="3600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局部</a:t>
                      </a:r>
                      <a:endParaRPr lang="da-DK" sz="18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在程序中</a:t>
                      </a:r>
                      <a:endParaRPr lang="da-DK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全局</a:t>
                      </a:r>
                      <a:endParaRPr lang="da-DK" sz="18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在安装设置中</a:t>
                      </a:r>
                      <a:endParaRPr lang="da-DK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955848"/>
              </p:ext>
            </p:extLst>
          </p:nvPr>
        </p:nvGraphicFramePr>
        <p:xfrm>
          <a:off x="1033200" y="1464150"/>
          <a:ext cx="720000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0"/>
                <a:gridCol w="3600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800" b="1" dirty="0" smtClean="0">
                          <a:solidFill>
                            <a:schemeClr val="dk1"/>
                          </a:solidFill>
                          <a:latin typeface="+mn-lt"/>
                        </a:rPr>
                        <a:t>范围</a:t>
                      </a:r>
                      <a:endParaRPr lang="da-DK" sz="1800" b="1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 smtClean="0"/>
                        <a:t>位置</a:t>
                      </a:r>
                      <a:endParaRPr lang="da-DK" sz="1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Pladsholder til indhold 2"/>
          <p:cNvSpPr txBox="1">
            <a:spLocks/>
          </p:cNvSpPr>
          <p:nvPr/>
        </p:nvSpPr>
        <p:spPr>
          <a:xfrm>
            <a:off x="433907" y="2717093"/>
            <a:ext cx="8012434" cy="172155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SG" sz="1400" dirty="0">
              <a:solidFill>
                <a:srgbClr val="26262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33200" y="2717093"/>
            <a:ext cx="4572000" cy="21852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62626"/>
                </a:solidFill>
              </a:rPr>
              <a:t>局部变量</a:t>
            </a:r>
            <a:endParaRPr lang="en-GB" dirty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在程序中定义</a:t>
            </a:r>
            <a:endParaRPr lang="da-DK" sz="1400" dirty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在同一个程序中可接近</a:t>
            </a:r>
            <a:endParaRPr lang="da-DK" sz="1400" dirty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关机后数值被清除</a:t>
            </a:r>
            <a:endParaRPr lang="en-GB" sz="1400" dirty="0">
              <a:solidFill>
                <a:srgbClr val="262626"/>
              </a:solidFill>
            </a:endParaRPr>
          </a:p>
          <a:p>
            <a:pPr marL="285750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600" dirty="0">
              <a:solidFill>
                <a:srgbClr val="262626"/>
              </a:solidFill>
            </a:endParaRPr>
          </a:p>
          <a:p>
            <a:pPr marL="285750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262626"/>
                </a:solidFill>
              </a:rPr>
              <a:t>全局变量</a:t>
            </a:r>
            <a:endParaRPr lang="da-DK" dirty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在安装设置中定义</a:t>
            </a:r>
            <a:endParaRPr lang="da-DK" sz="1400" dirty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用同样安装设置文件的所有程序中可接近</a:t>
            </a:r>
            <a:endParaRPr lang="da-DK" sz="1400" dirty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数值保存在</a:t>
            </a:r>
            <a:r>
              <a:rPr lang="en-US" altLang="zh-CN" sz="1400" dirty="0" smtClean="0">
                <a:solidFill>
                  <a:srgbClr val="262626"/>
                </a:solidFill>
              </a:rPr>
              <a:t>CF</a:t>
            </a:r>
            <a:r>
              <a:rPr lang="zh-CN" altLang="en-US" sz="1400" dirty="0" smtClean="0">
                <a:solidFill>
                  <a:srgbClr val="262626"/>
                </a:solidFill>
              </a:rPr>
              <a:t>卡的文件中</a:t>
            </a:r>
            <a:endParaRPr lang="en-GB" sz="1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92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336" y="863156"/>
            <a:ext cx="5227200" cy="390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2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 smtClean="0"/>
              <a:t>如何在程序中插入一个变量</a:t>
            </a:r>
            <a:endParaRPr lang="en-SG" dirty="0"/>
          </a:p>
        </p:txBody>
      </p:sp>
      <p:sp>
        <p:nvSpPr>
          <p:cNvPr id="11" name="Pladsholder til indhold 2"/>
          <p:cNvSpPr txBox="1">
            <a:spLocks/>
          </p:cNvSpPr>
          <p:nvPr/>
        </p:nvSpPr>
        <p:spPr>
          <a:xfrm>
            <a:off x="269688" y="813600"/>
            <a:ext cx="3215112" cy="3953662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赋值指令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定义变量名字</a:t>
            </a:r>
            <a:endParaRPr lang="en-SG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声明变量类型</a:t>
            </a:r>
            <a:endParaRPr lang="en-SG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给变量赋值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</p:txBody>
      </p:sp>
      <p:graphicFrame>
        <p:nvGraphicFramePr>
          <p:cNvPr id="12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992666"/>
              </p:ext>
            </p:extLst>
          </p:nvPr>
        </p:nvGraphicFramePr>
        <p:xfrm>
          <a:off x="776938" y="2790431"/>
          <a:ext cx="1800000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0"/>
              </a:tblGrid>
              <a:tr h="106876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var_1 = True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Wait</a:t>
                      </a:r>
                      <a:r>
                        <a:rPr lang="da-DK" sz="1200" dirty="0" smtClean="0"/>
                        <a:t> 0.5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var_1 = False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Wait</a:t>
                      </a:r>
                      <a:r>
                        <a:rPr lang="da-DK" sz="1200" dirty="0" smtClean="0"/>
                        <a:t> 0.5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2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 rot="21093025">
            <a:off x="5537742" y="464961"/>
            <a:ext cx="2064470" cy="671202"/>
          </a:xfrm>
          <a:prstGeom prst="rect">
            <a:avLst/>
          </a:prstGeom>
          <a:solidFill>
            <a:srgbClr val="00628B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i="1" dirty="0" smtClean="0">
                <a:solidFill>
                  <a:schemeClr val="bg1"/>
                </a:solidFill>
              </a:rPr>
              <a:t>基础培训总结</a:t>
            </a:r>
            <a:endParaRPr lang="da-DK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80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2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 smtClean="0"/>
              <a:t>位姿变量</a:t>
            </a:r>
            <a:endParaRPr lang="en-SG" dirty="0"/>
          </a:p>
        </p:txBody>
      </p:sp>
      <p:sp>
        <p:nvSpPr>
          <p:cNvPr id="7" name="Rectangle 6"/>
          <p:cNvSpPr/>
          <p:nvPr/>
        </p:nvSpPr>
        <p:spPr>
          <a:xfrm>
            <a:off x="402282" y="802759"/>
            <a:ext cx="8494068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62626"/>
                </a:solidFill>
              </a:rPr>
              <a:t>定义</a:t>
            </a:r>
            <a:endParaRPr lang="en-GB" sz="1600" dirty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位姿变量是在笛卡尔坐标系下对路点的位置和方向的矢量描述</a:t>
            </a:r>
            <a:endParaRPr lang="en-US" sz="1400" dirty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包含：</a:t>
            </a:r>
            <a:endParaRPr lang="en-US" sz="1400" dirty="0">
              <a:solidFill>
                <a:srgbClr val="262626"/>
              </a:solidFill>
            </a:endParaRPr>
          </a:p>
          <a:p>
            <a:pPr marL="1085850" lvl="2" indent="-1714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262626"/>
                </a:solidFill>
              </a:rPr>
              <a:t>位置矢量</a:t>
            </a:r>
            <a:r>
              <a:rPr lang="en-US" sz="1200" dirty="0" smtClean="0">
                <a:solidFill>
                  <a:srgbClr val="262626"/>
                </a:solidFill>
              </a:rPr>
              <a:t> </a:t>
            </a:r>
            <a:r>
              <a:rPr lang="zh-CN" altLang="en-US" sz="1200" dirty="0">
                <a:solidFill>
                  <a:srgbClr val="262626"/>
                </a:solidFill>
              </a:rPr>
              <a:t>（</a:t>
            </a:r>
            <a:r>
              <a:rPr lang="en-US" sz="1200" dirty="0" err="1" smtClean="0">
                <a:solidFill>
                  <a:srgbClr val="262626"/>
                </a:solidFill>
              </a:rPr>
              <a:t>x,y,z</a:t>
            </a:r>
            <a:r>
              <a:rPr lang="zh-CN" altLang="en-US" sz="1200" dirty="0">
                <a:solidFill>
                  <a:srgbClr val="262626"/>
                </a:solidFill>
              </a:rPr>
              <a:t>）</a:t>
            </a:r>
            <a:endParaRPr lang="en-US" sz="1200" dirty="0">
              <a:solidFill>
                <a:srgbClr val="262626"/>
              </a:solidFill>
            </a:endParaRPr>
          </a:p>
          <a:p>
            <a:pPr marL="1085850" lvl="2" indent="-1714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262626"/>
                </a:solidFill>
              </a:rPr>
              <a:t>选择矢量</a:t>
            </a:r>
            <a:r>
              <a:rPr lang="en-US" sz="1200" dirty="0" smtClean="0">
                <a:solidFill>
                  <a:srgbClr val="262626"/>
                </a:solidFill>
              </a:rPr>
              <a:t> </a:t>
            </a:r>
            <a:r>
              <a:rPr lang="zh-CN" altLang="en-US" sz="1200" dirty="0">
                <a:solidFill>
                  <a:srgbClr val="262626"/>
                </a:solidFill>
              </a:rPr>
              <a:t>（</a:t>
            </a:r>
            <a:r>
              <a:rPr lang="en-US" sz="1200" dirty="0" err="1" smtClean="0">
                <a:solidFill>
                  <a:srgbClr val="262626"/>
                </a:solidFill>
              </a:rPr>
              <a:t>rx,ry,rz</a:t>
            </a:r>
            <a:r>
              <a:rPr lang="zh-CN" altLang="en-US" sz="1200" dirty="0">
                <a:solidFill>
                  <a:srgbClr val="262626"/>
                </a:solidFill>
              </a:rPr>
              <a:t>）</a:t>
            </a:r>
            <a:endParaRPr lang="en-US" sz="1200" dirty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marL="285750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600" dirty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单位</a:t>
            </a:r>
            <a:endParaRPr lang="en-US" sz="1400" dirty="0">
              <a:solidFill>
                <a:srgbClr val="262626"/>
              </a:solidFill>
            </a:endParaRPr>
          </a:p>
          <a:p>
            <a:pPr marL="1085850" lvl="2" indent="-1714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262626"/>
                </a:solidFill>
              </a:rPr>
              <a:t>x,y,z</a:t>
            </a:r>
            <a:r>
              <a:rPr lang="en-US" sz="1200" dirty="0">
                <a:solidFill>
                  <a:srgbClr val="262626"/>
                </a:solidFill>
              </a:rPr>
              <a:t> = </a:t>
            </a:r>
            <a:r>
              <a:rPr lang="zh-CN" altLang="en-US" sz="1200" dirty="0">
                <a:solidFill>
                  <a:srgbClr val="262626"/>
                </a:solidFill>
              </a:rPr>
              <a:t>米</a:t>
            </a:r>
            <a:endParaRPr lang="en-US" sz="1200" dirty="0">
              <a:solidFill>
                <a:srgbClr val="262626"/>
              </a:solidFill>
            </a:endParaRPr>
          </a:p>
          <a:p>
            <a:pPr marL="1085850" lvl="2" indent="-1714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262626"/>
                </a:solidFill>
              </a:rPr>
              <a:t>rx,ry,rz</a:t>
            </a:r>
            <a:r>
              <a:rPr lang="en-US" sz="1200" dirty="0">
                <a:solidFill>
                  <a:srgbClr val="262626"/>
                </a:solidFill>
              </a:rPr>
              <a:t> = </a:t>
            </a:r>
            <a:r>
              <a:rPr lang="zh-CN" altLang="en-US" sz="1200" dirty="0">
                <a:solidFill>
                  <a:srgbClr val="262626"/>
                </a:solidFill>
              </a:rPr>
              <a:t>弧度</a:t>
            </a:r>
            <a:endParaRPr lang="en-US" sz="1200" dirty="0">
              <a:solidFill>
                <a:srgbClr val="262626"/>
              </a:solidFill>
            </a:endParaRPr>
          </a:p>
        </p:txBody>
      </p:sp>
      <p:sp>
        <p:nvSpPr>
          <p:cNvPr id="8" name="Rektangel 3"/>
          <p:cNvSpPr/>
          <p:nvPr/>
        </p:nvSpPr>
        <p:spPr>
          <a:xfrm>
            <a:off x="1136033" y="2594045"/>
            <a:ext cx="7026565" cy="542444"/>
          </a:xfrm>
          <a:prstGeom prst="rect">
            <a:avLst/>
          </a:prstGeom>
          <a:solidFill>
            <a:srgbClr val="C2E1F6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/>
            <a:r>
              <a:rPr lang="en-GB" sz="2400" dirty="0" err="1" smtClean="0">
                <a:solidFill>
                  <a:srgbClr val="262626"/>
                </a:solidFill>
              </a:rPr>
              <a:t>pose_var</a:t>
            </a:r>
            <a:r>
              <a:rPr lang="en-GB" sz="2400" dirty="0" smtClean="0">
                <a:solidFill>
                  <a:srgbClr val="262626"/>
                </a:solidFill>
              </a:rPr>
              <a:t>       =       </a:t>
            </a:r>
            <a:r>
              <a:rPr lang="en-GB" sz="2400" dirty="0">
                <a:solidFill>
                  <a:srgbClr val="262626"/>
                </a:solidFill>
              </a:rPr>
              <a:t>p[ x , y , z , </a:t>
            </a:r>
            <a:r>
              <a:rPr lang="en-GB" sz="2400" dirty="0" err="1">
                <a:solidFill>
                  <a:srgbClr val="262626"/>
                </a:solidFill>
              </a:rPr>
              <a:t>rx</a:t>
            </a:r>
            <a:r>
              <a:rPr lang="en-GB" sz="2400" dirty="0">
                <a:solidFill>
                  <a:srgbClr val="262626"/>
                </a:solidFill>
              </a:rPr>
              <a:t> , </a:t>
            </a:r>
            <a:r>
              <a:rPr lang="en-GB" sz="2400" dirty="0" err="1">
                <a:solidFill>
                  <a:srgbClr val="262626"/>
                </a:solidFill>
              </a:rPr>
              <a:t>ry</a:t>
            </a:r>
            <a:r>
              <a:rPr lang="en-GB" sz="2400" dirty="0">
                <a:solidFill>
                  <a:srgbClr val="262626"/>
                </a:solidFill>
              </a:rPr>
              <a:t> , </a:t>
            </a:r>
            <a:r>
              <a:rPr lang="en-GB" sz="2400" dirty="0" err="1">
                <a:solidFill>
                  <a:srgbClr val="262626"/>
                </a:solidFill>
              </a:rPr>
              <a:t>rz</a:t>
            </a:r>
            <a:r>
              <a:rPr lang="en-GB" sz="2400" dirty="0">
                <a:solidFill>
                  <a:srgbClr val="262626"/>
                </a:solidFill>
              </a:rPr>
              <a:t> </a:t>
            </a:r>
            <a:r>
              <a:rPr lang="en-GB" sz="2400" dirty="0" smtClean="0">
                <a:solidFill>
                  <a:srgbClr val="262626"/>
                </a:solidFill>
              </a:rPr>
              <a:t>]</a:t>
            </a:r>
            <a:endParaRPr lang="en-GB" sz="2400" dirty="0">
              <a:solidFill>
                <a:srgbClr val="262626"/>
              </a:solidFill>
            </a:endParaRPr>
          </a:p>
        </p:txBody>
      </p:sp>
      <p:sp>
        <p:nvSpPr>
          <p:cNvPr id="9" name="Højre klammeparentes 4"/>
          <p:cNvSpPr/>
          <p:nvPr/>
        </p:nvSpPr>
        <p:spPr>
          <a:xfrm rot="5400000">
            <a:off x="5096977" y="2822093"/>
            <a:ext cx="116225" cy="900000"/>
          </a:xfrm>
          <a:prstGeom prst="rightBrace">
            <a:avLst>
              <a:gd name="adj1" fmla="val 35768"/>
              <a:gd name="adj2" fmla="val 4974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Højre klammeparentes 9"/>
          <p:cNvSpPr/>
          <p:nvPr/>
        </p:nvSpPr>
        <p:spPr>
          <a:xfrm rot="5400000">
            <a:off x="2737060" y="2642093"/>
            <a:ext cx="116225" cy="1260000"/>
          </a:xfrm>
          <a:prstGeom prst="rightBrace">
            <a:avLst>
              <a:gd name="adj1" fmla="val 35768"/>
              <a:gd name="adj2" fmla="val 4974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/>
          </a:p>
        </p:txBody>
      </p:sp>
      <p:sp>
        <p:nvSpPr>
          <p:cNvPr id="11" name="Højre klammeparentes 10"/>
          <p:cNvSpPr/>
          <p:nvPr/>
        </p:nvSpPr>
        <p:spPr>
          <a:xfrm rot="5400000">
            <a:off x="6345803" y="2696093"/>
            <a:ext cx="116225" cy="1152000"/>
          </a:xfrm>
          <a:prstGeom prst="rightBrace">
            <a:avLst>
              <a:gd name="adj1" fmla="val 35768"/>
              <a:gd name="adj2" fmla="val 4974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TextBox 11"/>
          <p:cNvSpPr txBox="1"/>
          <p:nvPr/>
        </p:nvSpPr>
        <p:spPr>
          <a:xfrm>
            <a:off x="2087046" y="3413057"/>
            <a:ext cx="1439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变量名字</a:t>
            </a:r>
            <a:endParaRPr lang="da-DK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454375" y="3413057"/>
            <a:ext cx="1439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dirty="0" smtClean="0"/>
              <a:t>TCP </a:t>
            </a:r>
            <a:r>
              <a:rPr lang="zh-CN" altLang="en-US" sz="1400" dirty="0"/>
              <a:t>位置</a:t>
            </a:r>
            <a:endParaRPr lang="da-DK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684150" y="3413057"/>
            <a:ext cx="1439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旋转矢量</a:t>
            </a:r>
            <a:endParaRPr lang="da-DK" sz="1400" dirty="0"/>
          </a:p>
        </p:txBody>
      </p:sp>
    </p:spTree>
    <p:extLst>
      <p:ext uri="{BB962C8B-B14F-4D97-AF65-F5344CB8AC3E}">
        <p14:creationId xmlns:p14="http://schemas.microsoft.com/office/powerpoint/2010/main" val="220476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2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 smtClean="0"/>
              <a:t>使用位姿变量</a:t>
            </a:r>
            <a:endParaRPr lang="en-SG" dirty="0"/>
          </a:p>
        </p:txBody>
      </p:sp>
      <p:sp>
        <p:nvSpPr>
          <p:cNvPr id="11" name="Pladsholder til indhold 2"/>
          <p:cNvSpPr txBox="1">
            <a:spLocks/>
          </p:cNvSpPr>
          <p:nvPr/>
        </p:nvSpPr>
        <p:spPr>
          <a:xfrm>
            <a:off x="269688" y="813600"/>
            <a:ext cx="3215112" cy="3953662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手动输入位姿坐标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插入赋值指令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定义变量名字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用位姿输入表达式</a:t>
            </a:r>
            <a:r>
              <a:rPr lang="en-US" sz="1400" dirty="0">
                <a:solidFill>
                  <a:srgbClr val="262626"/>
                </a:solidFill>
              </a:rPr>
              <a:t/>
            </a:r>
            <a:br>
              <a:rPr lang="en-US" sz="1400" dirty="0">
                <a:solidFill>
                  <a:srgbClr val="262626"/>
                </a:solidFill>
              </a:rPr>
            </a:br>
            <a:r>
              <a:rPr lang="en-US" sz="1400" dirty="0">
                <a:solidFill>
                  <a:srgbClr val="262626"/>
                </a:solidFill>
              </a:rPr>
              <a:t>    </a:t>
            </a:r>
            <a:r>
              <a:rPr lang="zh-CN" altLang="en-US" sz="1400" dirty="0" smtClean="0">
                <a:solidFill>
                  <a:srgbClr val="262626"/>
                </a:solidFill>
              </a:rPr>
              <a:t>例如：</a:t>
            </a:r>
            <a:endParaRPr lang="en-US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en-US" sz="1000" dirty="0">
                <a:solidFill>
                  <a:srgbClr val="262626"/>
                </a:solidFill>
              </a:rPr>
              <a:t>x = 100 mm</a:t>
            </a:r>
          </a:p>
          <a:p>
            <a:pPr lvl="2">
              <a:buClr>
                <a:srgbClr val="00628B"/>
              </a:buClr>
            </a:pPr>
            <a:r>
              <a:rPr lang="en-US" sz="1000" dirty="0">
                <a:solidFill>
                  <a:srgbClr val="262626"/>
                </a:solidFill>
              </a:rPr>
              <a:t>y = -400 mm</a:t>
            </a:r>
          </a:p>
          <a:p>
            <a:pPr lvl="2">
              <a:buClr>
                <a:srgbClr val="00628B"/>
              </a:buClr>
            </a:pPr>
            <a:r>
              <a:rPr lang="en-US" sz="1000" dirty="0">
                <a:solidFill>
                  <a:srgbClr val="262626"/>
                </a:solidFill>
              </a:rPr>
              <a:t>z = 300 mm</a:t>
            </a:r>
          </a:p>
          <a:p>
            <a:pPr lvl="2">
              <a:buClr>
                <a:srgbClr val="00628B"/>
              </a:buClr>
            </a:pPr>
            <a:r>
              <a:rPr lang="en-US" sz="1000" dirty="0" err="1">
                <a:solidFill>
                  <a:srgbClr val="262626"/>
                </a:solidFill>
              </a:rPr>
              <a:t>rx</a:t>
            </a:r>
            <a:r>
              <a:rPr lang="en-US" sz="1000" dirty="0">
                <a:solidFill>
                  <a:srgbClr val="262626"/>
                </a:solidFill>
              </a:rPr>
              <a:t> = 0</a:t>
            </a:r>
          </a:p>
          <a:p>
            <a:pPr lvl="2">
              <a:buClr>
                <a:srgbClr val="00628B"/>
              </a:buClr>
            </a:pPr>
            <a:r>
              <a:rPr lang="en-US" sz="1000" dirty="0" err="1">
                <a:solidFill>
                  <a:srgbClr val="262626"/>
                </a:solidFill>
              </a:rPr>
              <a:t>ry</a:t>
            </a:r>
            <a:r>
              <a:rPr lang="en-US" sz="1000" dirty="0">
                <a:solidFill>
                  <a:srgbClr val="262626"/>
                </a:solidFill>
              </a:rPr>
              <a:t> = 3.14</a:t>
            </a:r>
          </a:p>
          <a:p>
            <a:pPr lvl="2">
              <a:buClr>
                <a:srgbClr val="00628B"/>
              </a:buClr>
            </a:pPr>
            <a:r>
              <a:rPr lang="en-US" sz="1000" dirty="0" err="1">
                <a:solidFill>
                  <a:srgbClr val="262626"/>
                </a:solidFill>
              </a:rPr>
              <a:t>rz</a:t>
            </a:r>
            <a:r>
              <a:rPr lang="en-US" sz="1000" dirty="0">
                <a:solidFill>
                  <a:srgbClr val="262626"/>
                </a:solidFill>
              </a:rPr>
              <a:t> = 0</a:t>
            </a:r>
          </a:p>
        </p:txBody>
      </p:sp>
      <p:sp>
        <p:nvSpPr>
          <p:cNvPr id="16" name="Rektangel 5"/>
          <p:cNvSpPr/>
          <p:nvPr/>
        </p:nvSpPr>
        <p:spPr>
          <a:xfrm>
            <a:off x="6036524" y="2203288"/>
            <a:ext cx="2565875" cy="198000"/>
          </a:xfrm>
          <a:prstGeom prst="rect">
            <a:avLst/>
          </a:prstGeom>
          <a:noFill/>
          <a:ln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Rektangel 5"/>
          <p:cNvSpPr/>
          <p:nvPr/>
        </p:nvSpPr>
        <p:spPr>
          <a:xfrm flipV="1">
            <a:off x="4740256" y="2206644"/>
            <a:ext cx="940544" cy="198000"/>
          </a:xfrm>
          <a:prstGeom prst="rect">
            <a:avLst/>
          </a:prstGeom>
          <a:noFill/>
          <a:ln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665" y="787518"/>
            <a:ext cx="5210528" cy="3877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775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2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 smtClean="0"/>
              <a:t>使用位姿变量</a:t>
            </a:r>
            <a:endParaRPr lang="en-SG" dirty="0"/>
          </a:p>
        </p:txBody>
      </p:sp>
      <p:sp>
        <p:nvSpPr>
          <p:cNvPr id="11" name="Pladsholder til indhold 2"/>
          <p:cNvSpPr txBox="1">
            <a:spLocks/>
          </p:cNvSpPr>
          <p:nvPr/>
        </p:nvSpPr>
        <p:spPr>
          <a:xfrm>
            <a:off x="269687" y="813600"/>
            <a:ext cx="8598087" cy="3953662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运动到位置点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插入移动指令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选择可变路点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使用变量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200" i="1" dirty="0" smtClean="0">
                <a:solidFill>
                  <a:srgbClr val="262626"/>
                </a:solidFill>
              </a:rPr>
              <a:t>注意：如果初始点为可变或相对路点，将跳过用“自动”回到初始点的操作</a:t>
            </a:r>
            <a:endParaRPr lang="en-SG" sz="1200" i="1" dirty="0">
              <a:solidFill>
                <a:srgbClr val="262626"/>
              </a:solidFill>
            </a:endParaRPr>
          </a:p>
        </p:txBody>
      </p:sp>
      <p:sp>
        <p:nvSpPr>
          <p:cNvPr id="9" name="Rektangel 5"/>
          <p:cNvSpPr/>
          <p:nvPr/>
        </p:nvSpPr>
        <p:spPr>
          <a:xfrm>
            <a:off x="5281500" y="2029328"/>
            <a:ext cx="1185864" cy="211200"/>
          </a:xfrm>
          <a:prstGeom prst="rect">
            <a:avLst/>
          </a:prstGeom>
          <a:noFill/>
          <a:ln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ektangel 5"/>
          <p:cNvSpPr/>
          <p:nvPr/>
        </p:nvSpPr>
        <p:spPr>
          <a:xfrm>
            <a:off x="7753238" y="1350387"/>
            <a:ext cx="893993" cy="163975"/>
          </a:xfrm>
          <a:prstGeom prst="rect">
            <a:avLst/>
          </a:prstGeom>
          <a:noFill/>
          <a:ln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745" y="787518"/>
            <a:ext cx="5240791" cy="391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647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indhold 2"/>
          <p:cNvSpPr txBox="1">
            <a:spLocks/>
          </p:cNvSpPr>
          <p:nvPr/>
        </p:nvSpPr>
        <p:spPr>
          <a:xfrm>
            <a:off x="281508" y="483449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一些脚本函数对位姿变量是有效的：</a:t>
            </a: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2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4"/>
            <a:ext cx="5612722" cy="510327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用于位姿变量的脚本函数</a:t>
            </a:r>
            <a:endParaRPr lang="en-SG" dirty="0" smtClean="0">
              <a:latin typeface="+mj-lt"/>
            </a:endParaRPr>
          </a:p>
          <a:p>
            <a:endParaRPr lang="en-SG" dirty="0"/>
          </a:p>
        </p:txBody>
      </p:sp>
      <p:graphicFrame>
        <p:nvGraphicFramePr>
          <p:cNvPr id="7" name="Tabel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882070"/>
              </p:ext>
            </p:extLst>
          </p:nvPr>
        </p:nvGraphicFramePr>
        <p:xfrm>
          <a:off x="932389" y="1705056"/>
          <a:ext cx="7277108" cy="316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55565"/>
                <a:gridCol w="4221543"/>
              </a:tblGrid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 smtClean="0">
                          <a:solidFill>
                            <a:srgbClr val="262626"/>
                          </a:solidFill>
                        </a:rPr>
                        <a:t>get_actual_tcp_pose</a:t>
                      </a:r>
                      <a:r>
                        <a:rPr lang="en-GB" sz="1200" dirty="0" smtClean="0">
                          <a:solidFill>
                            <a:srgbClr val="262626"/>
                          </a:solidFill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返回当前得到的</a:t>
                      </a:r>
                      <a:r>
                        <a:rPr lang="en-US" altLang="zh-CN" sz="1200" dirty="0" smtClean="0"/>
                        <a:t>TCP</a:t>
                      </a:r>
                      <a:r>
                        <a:rPr lang="zh-CN" altLang="en-US" sz="1200" dirty="0" smtClean="0"/>
                        <a:t>位置坐标</a:t>
                      </a:r>
                      <a:endParaRPr lang="da-DK" sz="1200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get_actual_tcp_speed()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返回当前</a:t>
                      </a:r>
                      <a:r>
                        <a:rPr lang="en-US" altLang="zh-CN" sz="1200" dirty="0" smtClean="0"/>
                        <a:t>TCP</a:t>
                      </a:r>
                      <a:r>
                        <a:rPr lang="zh-CN" altLang="en-US" sz="1200" dirty="0" smtClean="0"/>
                        <a:t>的速度值</a:t>
                      </a:r>
                      <a:endParaRPr lang="da-DK" sz="1200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get_inverse_kin()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反向运动方程</a:t>
                      </a:r>
                      <a:endParaRPr lang="da-DK" sz="1200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get_target_tcp_pose()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返回当前目标</a:t>
                      </a:r>
                      <a:r>
                        <a:rPr lang="en-US" altLang="zh-CN" sz="1200" dirty="0" smtClean="0"/>
                        <a:t>TCP</a:t>
                      </a:r>
                      <a:r>
                        <a:rPr lang="zh-CN" altLang="en-US" sz="1200" dirty="0" smtClean="0"/>
                        <a:t>位置坐标</a:t>
                      </a:r>
                      <a:endParaRPr lang="da-DK" sz="1200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get_target_tcp_speed()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返回当前目标</a:t>
                      </a:r>
                      <a:r>
                        <a:rPr lang="en-US" altLang="zh-CN" sz="1200" dirty="0" smtClean="0"/>
                        <a:t>TCP</a:t>
                      </a:r>
                      <a:r>
                        <a:rPr lang="zh-CN" altLang="en-US" sz="1200" dirty="0" smtClean="0"/>
                        <a:t>位置速度</a:t>
                      </a:r>
                      <a:endParaRPr lang="da-DK" altLang="zh-CN" sz="1200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interpolate_pose(</a:t>
                      </a:r>
                      <a:r>
                        <a:rPr lang="en-GB" sz="1200" i="1" smtClean="0">
                          <a:solidFill>
                            <a:srgbClr val="262626"/>
                          </a:solidFill>
                        </a:rPr>
                        <a:t>p_from, p_to, alpha</a:t>
                      </a: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工具位置和方向的线性插补</a:t>
                      </a:r>
                      <a:endParaRPr lang="da-DK" sz="1200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a-DK" sz="1200" smtClean="0"/>
                        <a:t>pose_add(</a:t>
                      </a:r>
                      <a:r>
                        <a:rPr lang="da-DK" sz="1200" i="1" smtClean="0"/>
                        <a:t>p_1, p_2</a:t>
                      </a:r>
                      <a:r>
                        <a:rPr lang="da-DK" sz="1200" smtClean="0"/>
                        <a:t>)</a:t>
                      </a:r>
                      <a:endParaRPr lang="da-DK" sz="120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 smtClean="0"/>
                        <a:t>p_1</a:t>
                      </a:r>
                      <a:r>
                        <a:rPr lang="zh-CN" altLang="en-US" sz="1200" dirty="0" smtClean="0"/>
                        <a:t>和</a:t>
                      </a:r>
                      <a:r>
                        <a:rPr lang="en-US" altLang="zh-CN" sz="1200" dirty="0" smtClean="0"/>
                        <a:t>p_2</a:t>
                      </a:r>
                      <a:r>
                        <a:rPr lang="zh-CN" altLang="en-US" sz="1200" dirty="0" smtClean="0"/>
                        <a:t>的位置相加</a:t>
                      </a:r>
                      <a:endParaRPr lang="da-DK" sz="1200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pose_dist(</a:t>
                      </a:r>
                      <a:r>
                        <a:rPr lang="en-GB" sz="1200" i="1" smtClean="0">
                          <a:solidFill>
                            <a:srgbClr val="262626"/>
                          </a:solidFill>
                        </a:rPr>
                        <a:t>p_from, p_to</a:t>
                      </a: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返回两点之间的距离</a:t>
                      </a:r>
                      <a:endParaRPr lang="da-DK" sz="1200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pose_inv(</a:t>
                      </a:r>
                      <a:r>
                        <a:rPr lang="en-GB" sz="1200" i="1" smtClean="0">
                          <a:solidFill>
                            <a:srgbClr val="262626"/>
                          </a:solidFill>
                        </a:rPr>
                        <a:t>p_from</a:t>
                      </a: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得到位置点的相反数</a:t>
                      </a:r>
                      <a:endParaRPr lang="da-DK" sz="1200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pose_sub(</a:t>
                      </a:r>
                      <a:r>
                        <a:rPr lang="en-GB" sz="1200" i="1" smtClean="0">
                          <a:solidFill>
                            <a:srgbClr val="262626"/>
                          </a:solidFill>
                        </a:rPr>
                        <a:t>p_to, p_from</a:t>
                      </a: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位置点相减</a:t>
                      </a:r>
                      <a:endParaRPr lang="da-DK" sz="1200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pose_trans(</a:t>
                      </a:r>
                      <a:r>
                        <a:rPr lang="en-GB" sz="1200" i="1" smtClean="0">
                          <a:solidFill>
                            <a:srgbClr val="262626"/>
                          </a:solidFill>
                        </a:rPr>
                        <a:t>p_from, p_to</a:t>
                      </a: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位置点转化</a:t>
                      </a:r>
                      <a:endParaRPr lang="da-DK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152698"/>
              </p:ext>
            </p:extLst>
          </p:nvPr>
        </p:nvGraphicFramePr>
        <p:xfrm>
          <a:off x="932389" y="1313845"/>
          <a:ext cx="7277108" cy="2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45725"/>
                <a:gridCol w="4231383"/>
              </a:tblGrid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1" dirty="0" smtClean="0">
                          <a:solidFill>
                            <a:schemeClr val="dk1"/>
                          </a:solidFill>
                          <a:latin typeface="+mn-lt"/>
                        </a:rPr>
                        <a:t>脚本代码</a:t>
                      </a:r>
                      <a:endParaRPr lang="da-DK" sz="1200" b="1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功能</a:t>
                      </a:r>
                      <a:endParaRPr lang="da-DK" sz="12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64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indhold 2"/>
          <p:cNvSpPr txBox="1">
            <a:spLocks/>
          </p:cNvSpPr>
          <p:nvPr/>
        </p:nvSpPr>
        <p:spPr>
          <a:xfrm>
            <a:off x="281508" y="480993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如何读当前位置点并且运动到安全位置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添加</a:t>
            </a:r>
            <a:r>
              <a:rPr lang="en-US" sz="1400" dirty="0" smtClean="0">
                <a:solidFill>
                  <a:srgbClr val="262626"/>
                </a:solidFill>
              </a:rPr>
              <a:t> </a:t>
            </a:r>
            <a:r>
              <a:rPr lang="en-US" sz="1400" dirty="0" err="1" smtClean="0">
                <a:solidFill>
                  <a:srgbClr val="262626"/>
                </a:solidFill>
              </a:rPr>
              <a:t>BeforeStart</a:t>
            </a:r>
            <a:r>
              <a:rPr lang="en-US" sz="1400" dirty="0" smtClean="0">
                <a:solidFill>
                  <a:srgbClr val="262626"/>
                </a:solidFill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</a:rPr>
              <a:t>序列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读当前位置点，保存在变量中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在另一个变量中保存</a:t>
            </a:r>
            <a:r>
              <a:rPr lang="en-US" altLang="zh-CN" sz="1400" dirty="0" smtClean="0">
                <a:solidFill>
                  <a:srgbClr val="262626"/>
                </a:solidFill>
              </a:rPr>
              <a:t>Z—</a:t>
            </a:r>
            <a:r>
              <a:rPr lang="zh-CN" altLang="en-US" sz="1400" dirty="0" smtClean="0">
                <a:solidFill>
                  <a:srgbClr val="262626"/>
                </a:solidFill>
              </a:rPr>
              <a:t>方向值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定义新的位姿变量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除</a:t>
            </a:r>
            <a:r>
              <a:rPr lang="en-US" altLang="zh-CN" sz="1000" dirty="0" smtClean="0">
                <a:solidFill>
                  <a:srgbClr val="262626"/>
                </a:solidFill>
              </a:rPr>
              <a:t>Z</a:t>
            </a:r>
            <a:r>
              <a:rPr lang="zh-CN" altLang="en-US" sz="1000" dirty="0" smtClean="0">
                <a:solidFill>
                  <a:srgbClr val="262626"/>
                </a:solidFill>
              </a:rPr>
              <a:t>值外，其他值取当前点相同</a:t>
            </a:r>
            <a:endParaRPr lang="da-DK" sz="10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设</a:t>
            </a:r>
            <a:r>
              <a:rPr lang="en-US" altLang="zh-CN" sz="1000" dirty="0" smtClean="0">
                <a:solidFill>
                  <a:srgbClr val="262626"/>
                </a:solidFill>
              </a:rPr>
              <a:t>Z</a:t>
            </a:r>
            <a:r>
              <a:rPr lang="zh-CN" altLang="en-US" sz="1000" dirty="0" smtClean="0">
                <a:solidFill>
                  <a:srgbClr val="262626"/>
                </a:solidFill>
              </a:rPr>
              <a:t>值到</a:t>
            </a:r>
            <a:r>
              <a:rPr lang="da-DK" sz="1000" dirty="0" smtClean="0">
                <a:solidFill>
                  <a:srgbClr val="262626"/>
                </a:solidFill>
              </a:rPr>
              <a:t> 400 mm.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运动到</a:t>
            </a:r>
            <a:r>
              <a:rPr lang="da-DK" sz="1400" dirty="0" smtClean="0">
                <a:solidFill>
                  <a:srgbClr val="262626"/>
                </a:solidFill>
              </a:rPr>
              <a:t> </a:t>
            </a:r>
            <a:r>
              <a:rPr lang="da-DK" sz="1400" i="1" dirty="0" smtClean="0">
                <a:solidFill>
                  <a:srgbClr val="262626"/>
                </a:solidFill>
              </a:rPr>
              <a:t>safe_pos</a:t>
            </a:r>
            <a:r>
              <a:rPr lang="da-DK" sz="1400" dirty="0" smtClean="0">
                <a:solidFill>
                  <a:srgbClr val="262626"/>
                </a:solidFill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</a:rPr>
              <a:t>可变路点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减少速度</a:t>
            </a:r>
            <a:endParaRPr lang="da-DK" sz="10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2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5"/>
            <a:ext cx="4031623" cy="510327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例子：</a:t>
            </a:r>
            <a:r>
              <a:rPr lang="en-SG" dirty="0" smtClean="0">
                <a:latin typeface="+mj-lt"/>
              </a:rPr>
              <a:t> </a:t>
            </a:r>
            <a:r>
              <a:rPr lang="en-SG" dirty="0" err="1" smtClean="0">
                <a:latin typeface="+mj-lt"/>
              </a:rPr>
              <a:t>get_actual_tcp_pose</a:t>
            </a:r>
            <a:r>
              <a:rPr lang="en-SG" dirty="0" smtClean="0">
                <a:latin typeface="+mj-lt"/>
              </a:rPr>
              <a:t>()</a:t>
            </a:r>
          </a:p>
          <a:p>
            <a:endParaRPr lang="en-SG" dirty="0"/>
          </a:p>
        </p:txBody>
      </p:sp>
      <p:graphicFrame>
        <p:nvGraphicFramePr>
          <p:cNvPr id="8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126358"/>
              </p:ext>
            </p:extLst>
          </p:nvPr>
        </p:nvGraphicFramePr>
        <p:xfrm>
          <a:off x="851324" y="3062280"/>
          <a:ext cx="3513286" cy="17850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3286"/>
              </a:tblGrid>
              <a:tr h="178502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err="1" smtClean="0"/>
                        <a:t>BeforeStartSequence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cp</a:t>
                      </a:r>
                      <a:r>
                        <a:rPr lang="da-DK" sz="1200" dirty="0" smtClean="0"/>
                        <a:t> = </a:t>
                      </a:r>
                      <a:r>
                        <a:rPr lang="da-DK" sz="1200" dirty="0" err="1" smtClean="0"/>
                        <a:t>get_actual_tcp_pose</a:t>
                      </a:r>
                      <a:r>
                        <a:rPr lang="da-DK" sz="1200" dirty="0" smtClean="0"/>
                        <a:t>()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z = </a:t>
                      </a:r>
                      <a:r>
                        <a:rPr lang="da-DK" sz="1200" dirty="0" err="1" smtClean="0"/>
                        <a:t>cp</a:t>
                      </a:r>
                      <a:r>
                        <a:rPr lang="da-DK" sz="1200" dirty="0" smtClean="0"/>
                        <a:t>[2]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safe_pos = p[cp[0], cp[1], </a:t>
                      </a:r>
                      <a:r>
                        <a:rPr lang="en-US" altLang="zh-CN" sz="1200" dirty="0" smtClean="0"/>
                        <a:t>z+</a:t>
                      </a:r>
                      <a:r>
                        <a:rPr lang="da-DK" sz="1200" dirty="0" smtClean="0"/>
                        <a:t>0.4, cp[3], cp[4], cp[5]]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Wait</a:t>
                      </a:r>
                      <a:r>
                        <a:rPr lang="da-DK" sz="1200" dirty="0" smtClean="0"/>
                        <a:t> 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MoveL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baseline="0" dirty="0" smtClean="0"/>
                        <a:t>          </a:t>
                      </a:r>
                      <a:r>
                        <a:rPr lang="da-DK" sz="1200" baseline="0" dirty="0" err="1" smtClean="0"/>
                        <a:t>safe_pos</a:t>
                      </a:r>
                      <a:endParaRPr lang="da-DK" sz="1200" baseline="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baseline="0" dirty="0" smtClean="0"/>
                        <a:t>     Halt</a:t>
                      </a:r>
                      <a:endParaRPr lang="da-DK" sz="12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el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872659"/>
              </p:ext>
            </p:extLst>
          </p:nvPr>
        </p:nvGraphicFramePr>
        <p:xfrm>
          <a:off x="6310381" y="2229428"/>
          <a:ext cx="2272724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1764"/>
                <a:gridCol w="970960"/>
              </a:tblGrid>
              <a:tr h="33600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>
                          <a:solidFill>
                            <a:srgbClr val="262626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smtClean="0"/>
                        <a:t>[0]</a:t>
                      </a:r>
                      <a:endParaRPr lang="da-DK" sz="1400"/>
                    </a:p>
                  </a:txBody>
                  <a:tcPr/>
                </a:tc>
              </a:tr>
              <a:tr h="33600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>
                          <a:solidFill>
                            <a:srgbClr val="262626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smtClean="0"/>
                        <a:t>[1]</a:t>
                      </a:r>
                      <a:endParaRPr lang="da-DK" sz="1400"/>
                    </a:p>
                  </a:txBody>
                  <a:tcPr/>
                </a:tc>
              </a:tr>
              <a:tr h="33600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smtClean="0">
                          <a:solidFill>
                            <a:srgbClr val="262626"/>
                          </a:solidFill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smtClean="0"/>
                        <a:t>[2]</a:t>
                      </a:r>
                      <a:endParaRPr lang="da-DK" sz="1400"/>
                    </a:p>
                  </a:txBody>
                  <a:tcPr/>
                </a:tc>
              </a:tr>
              <a:tr h="33600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smtClean="0">
                          <a:solidFill>
                            <a:srgbClr val="262626"/>
                          </a:solidFill>
                        </a:rPr>
                        <a:t>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smtClean="0"/>
                        <a:t>[3]</a:t>
                      </a:r>
                    </a:p>
                  </a:txBody>
                  <a:tcPr/>
                </a:tc>
              </a:tr>
              <a:tr h="33600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smtClean="0">
                          <a:solidFill>
                            <a:srgbClr val="262626"/>
                          </a:solidFill>
                        </a:rPr>
                        <a:t>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smtClean="0"/>
                        <a:t>[4]</a:t>
                      </a:r>
                      <a:endParaRPr lang="da-DK" sz="1400"/>
                    </a:p>
                  </a:txBody>
                  <a:tcPr/>
                </a:tc>
              </a:tr>
              <a:tr h="336000">
                <a:tc>
                  <a:txBody>
                    <a:bodyPr/>
                    <a:lstStyle/>
                    <a:p>
                      <a:pPr algn="ctr"/>
                      <a:r>
                        <a:rPr lang="en-GB" sz="1400" smtClean="0">
                          <a:solidFill>
                            <a:srgbClr val="262626"/>
                          </a:solidFill>
                        </a:rPr>
                        <a:t>rz</a:t>
                      </a:r>
                      <a:endParaRPr lang="da-DK" sz="140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smtClean="0"/>
                        <a:t>[5]</a:t>
                      </a:r>
                      <a:endParaRPr lang="da-DK" sz="1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986030"/>
              </p:ext>
            </p:extLst>
          </p:nvPr>
        </p:nvGraphicFramePr>
        <p:xfrm>
          <a:off x="6310381" y="1564834"/>
          <a:ext cx="2272724" cy="60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2337"/>
                <a:gridCol w="980387"/>
              </a:tblGrid>
              <a:tr h="28800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位姿变量指定位置</a:t>
                      </a:r>
                      <a:endParaRPr lang="da-DK" sz="1400" b="1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a-DK" sz="1400" b="1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smtClean="0">
                          <a:solidFill>
                            <a:schemeClr val="dk1"/>
                          </a:solidFill>
                          <a:latin typeface="+mn-lt"/>
                        </a:rPr>
                        <a:t>p[x,y,z,rx,ry,rz]</a:t>
                      </a:r>
                      <a:endParaRPr lang="da-DK" sz="1400" b="1" smtClean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/>
                        <a:t>索引号</a:t>
                      </a:r>
                      <a:endParaRPr lang="da-DK" sz="14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764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 fontScale="90000"/>
          </a:bodyPr>
          <a:lstStyle/>
          <a:p>
            <a:r>
              <a:rPr lang="zh-CN" altLang="en-US" sz="3200" dirty="0" smtClean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  <a:t>培训老师介绍：</a:t>
            </a:r>
            <a:r>
              <a:rPr lang="da-DK" sz="3200" dirty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  <a:t/>
            </a:r>
            <a:br>
              <a:rPr lang="da-DK" sz="3200" dirty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</a:br>
            <a:r>
              <a:rPr lang="da-DK" sz="3200" dirty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  <a:t/>
            </a:r>
            <a:br>
              <a:rPr lang="da-DK" sz="3200" dirty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</a:br>
            <a:r>
              <a:rPr lang="da-DK" dirty="0" smtClean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  <a:t/>
            </a:r>
            <a:br>
              <a:rPr lang="da-DK" dirty="0" smtClean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</a:br>
            <a:endParaRPr lang="da-DK" dirty="0"/>
          </a:p>
        </p:txBody>
      </p:sp>
      <p:sp>
        <p:nvSpPr>
          <p:cNvPr id="27" name="Subtitle 26"/>
          <p:cNvSpPr>
            <a:spLocks noGrp="1"/>
          </p:cNvSpPr>
          <p:nvPr>
            <p:ph type="subTitle" idx="1"/>
          </p:nvPr>
        </p:nvSpPr>
        <p:spPr>
          <a:xfrm>
            <a:off x="814494" y="2556484"/>
            <a:ext cx="7515013" cy="78517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姓名：</a:t>
            </a:r>
            <a:endParaRPr lang="da-DK" i="1" dirty="0"/>
          </a:p>
          <a:p>
            <a:r>
              <a:rPr lang="zh-CN" altLang="en-US" dirty="0" smtClean="0"/>
              <a:t>职务：</a:t>
            </a:r>
            <a:endParaRPr lang="da-DK" i="1" dirty="0"/>
          </a:p>
        </p:txBody>
      </p:sp>
    </p:spTree>
    <p:extLst>
      <p:ext uri="{BB962C8B-B14F-4D97-AF65-F5344CB8AC3E}">
        <p14:creationId xmlns:p14="http://schemas.microsoft.com/office/powerpoint/2010/main" val="98799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2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例子：</a:t>
            </a:r>
            <a:r>
              <a:rPr lang="da-DK" dirty="0" smtClean="0">
                <a:latin typeface="+mj-lt"/>
              </a:rPr>
              <a:t> </a:t>
            </a:r>
            <a:r>
              <a:rPr lang="da-DK" dirty="0">
                <a:latin typeface="+mj-lt"/>
              </a:rPr>
              <a:t>pose_add</a:t>
            </a:r>
            <a:r>
              <a:rPr lang="da-DK" dirty="0" smtClean="0">
                <a:latin typeface="+mj-lt"/>
              </a:rPr>
              <a:t>()</a:t>
            </a:r>
            <a:endParaRPr lang="da-DK" dirty="0">
              <a:latin typeface="+mj-lt"/>
            </a:endParaRPr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281508" y="787518"/>
            <a:ext cx="7962900" cy="4511378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如何运动机器人从参考点到可变的抓取点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模拟来自视觉系统的数据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例如：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</a:rPr>
              <a:t>目标点（</a:t>
            </a:r>
            <a:r>
              <a:rPr lang="en-GB" sz="1400" dirty="0" smtClean="0">
                <a:solidFill>
                  <a:srgbClr val="262626"/>
                </a:solidFill>
              </a:rPr>
              <a:t>object</a:t>
            </a:r>
            <a:r>
              <a:rPr lang="zh-CN" altLang="en-US" sz="1400" dirty="0" smtClean="0">
                <a:solidFill>
                  <a:srgbClr val="262626"/>
                </a:solidFill>
              </a:rPr>
              <a:t>）是对参考点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zh-CN" altLang="en-US" sz="1400" dirty="0">
                <a:solidFill>
                  <a:srgbClr val="262626"/>
                </a:solidFill>
              </a:rPr>
              <a:t>（</a:t>
            </a:r>
            <a:r>
              <a:rPr lang="en-GB" sz="1400" dirty="0" err="1" smtClean="0">
                <a:solidFill>
                  <a:srgbClr val="262626"/>
                </a:solidFill>
              </a:rPr>
              <a:t>refpoint</a:t>
            </a:r>
            <a:r>
              <a:rPr lang="zh-CN" altLang="en-US" sz="1400" dirty="0" smtClean="0">
                <a:solidFill>
                  <a:srgbClr val="262626"/>
                </a:solidFill>
              </a:rPr>
              <a:t>）的补偿：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x = 250 mm</a:t>
            </a: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y = 120 mm</a:t>
            </a:r>
          </a:p>
          <a:p>
            <a:pPr lvl="2">
              <a:buClr>
                <a:srgbClr val="00628B"/>
              </a:buClr>
            </a:pPr>
            <a:r>
              <a:rPr lang="en-GB" sz="1000" dirty="0" err="1" smtClean="0">
                <a:solidFill>
                  <a:srgbClr val="262626"/>
                </a:solidFill>
              </a:rPr>
              <a:t>rz</a:t>
            </a:r>
            <a:r>
              <a:rPr lang="en-GB" sz="1000" dirty="0" smtClean="0">
                <a:solidFill>
                  <a:srgbClr val="262626"/>
                </a:solidFill>
              </a:rPr>
              <a:t> = 31 degrees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定义包含补偿值的位姿变量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用 </a:t>
            </a:r>
            <a:r>
              <a:rPr lang="en-GB" sz="1400" i="1" dirty="0" err="1" smtClean="0">
                <a:solidFill>
                  <a:srgbClr val="262626"/>
                </a:solidFill>
              </a:rPr>
              <a:t>pose_add</a:t>
            </a:r>
            <a:r>
              <a:rPr lang="en-GB" sz="1400" i="1" dirty="0" smtClean="0">
                <a:solidFill>
                  <a:srgbClr val="262626"/>
                </a:solidFill>
              </a:rPr>
              <a:t>()</a:t>
            </a:r>
            <a:r>
              <a:rPr lang="zh-CN" altLang="en-US" sz="1400" i="1" dirty="0" smtClean="0">
                <a:solidFill>
                  <a:srgbClr val="262626"/>
                </a:solidFill>
              </a:rPr>
              <a:t>增加变量到参考点（</a:t>
            </a:r>
            <a:r>
              <a:rPr lang="en-US" altLang="zh-CN" sz="1400" i="1" dirty="0" err="1" smtClean="0">
                <a:solidFill>
                  <a:srgbClr val="262626"/>
                </a:solidFill>
              </a:rPr>
              <a:t>refpoint</a:t>
            </a:r>
            <a:r>
              <a:rPr lang="zh-CN" altLang="en-US" sz="1400" i="1" dirty="0" smtClean="0">
                <a:solidFill>
                  <a:srgbClr val="262626"/>
                </a:solidFill>
              </a:rPr>
              <a:t>）</a:t>
            </a:r>
            <a:endParaRPr lang="en-GB" sz="1400" i="1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en-GB" sz="1000" dirty="0" err="1" smtClean="0">
                <a:solidFill>
                  <a:srgbClr val="262626"/>
                </a:solidFill>
              </a:rPr>
              <a:t>pose_add</a:t>
            </a:r>
            <a:r>
              <a:rPr lang="en-GB" sz="1000" dirty="0" smtClean="0">
                <a:solidFill>
                  <a:srgbClr val="262626"/>
                </a:solidFill>
              </a:rPr>
              <a:t>() </a:t>
            </a:r>
            <a:r>
              <a:rPr lang="zh-CN" altLang="en-US" sz="1000" dirty="0" smtClean="0">
                <a:solidFill>
                  <a:srgbClr val="262626"/>
                </a:solidFill>
              </a:rPr>
              <a:t>用基座坐标系作为参考</a:t>
            </a:r>
            <a:endParaRPr lang="en-GB" sz="1000" dirty="0" smtClean="0">
              <a:solidFill>
                <a:srgbClr val="262626"/>
              </a:solidFill>
            </a:endParaRPr>
          </a:p>
        </p:txBody>
      </p:sp>
      <p:graphicFrame>
        <p:nvGraphicFramePr>
          <p:cNvPr id="8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376119"/>
              </p:ext>
            </p:extLst>
          </p:nvPr>
        </p:nvGraphicFramePr>
        <p:xfrm>
          <a:off x="851324" y="3012898"/>
          <a:ext cx="3513286" cy="2103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3286"/>
              </a:tblGrid>
              <a:tr h="202821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</a:t>
                      </a:r>
                      <a:r>
                        <a:rPr lang="da-DK" sz="1100" dirty="0" err="1" smtClean="0"/>
                        <a:t>MoveJ</a:t>
                      </a:r>
                      <a:endParaRPr lang="da-DK" sz="11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</a:t>
                      </a:r>
                      <a:r>
                        <a:rPr lang="da-DK" sz="1100" dirty="0" err="1" smtClean="0"/>
                        <a:t>refpoint</a:t>
                      </a:r>
                      <a:endParaRPr lang="da-DK" sz="11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</a:t>
                      </a:r>
                      <a:r>
                        <a:rPr lang="da-DK" sz="1100" dirty="0" err="1" smtClean="0"/>
                        <a:t>Wait</a:t>
                      </a:r>
                      <a:r>
                        <a:rPr lang="da-DK" sz="1100" dirty="0" smtClean="0"/>
                        <a:t> DI[0] = True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</a:t>
                      </a:r>
                      <a:r>
                        <a:rPr lang="da-DK" sz="1100" dirty="0" err="1" smtClean="0"/>
                        <a:t>Calc</a:t>
                      </a:r>
                      <a:r>
                        <a:rPr lang="da-DK" sz="1100" dirty="0" smtClean="0"/>
                        <a:t>-folder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x = 250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y = 120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</a:t>
                      </a:r>
                      <a:r>
                        <a:rPr lang="da-DK" sz="1100" dirty="0" err="1" smtClean="0"/>
                        <a:t>rz</a:t>
                      </a:r>
                      <a:r>
                        <a:rPr lang="da-DK" sz="1100" dirty="0" smtClean="0"/>
                        <a:t> = 31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offset = p[(x/1000),(y/1000),0,0,0,d2r(</a:t>
                      </a:r>
                      <a:r>
                        <a:rPr lang="da-DK" sz="1100" dirty="0" err="1" smtClean="0"/>
                        <a:t>rz</a:t>
                      </a:r>
                      <a:r>
                        <a:rPr lang="da-DK" sz="1100" dirty="0" smtClean="0"/>
                        <a:t>)]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</a:t>
                      </a:r>
                      <a:r>
                        <a:rPr lang="da-DK" sz="1100" dirty="0" err="1" smtClean="0"/>
                        <a:t>pick_pos</a:t>
                      </a:r>
                      <a:r>
                        <a:rPr lang="da-DK" sz="1100" dirty="0" smtClean="0"/>
                        <a:t> = </a:t>
                      </a:r>
                      <a:r>
                        <a:rPr lang="da-DK" sz="1100" dirty="0" err="1" smtClean="0"/>
                        <a:t>pose_add</a:t>
                      </a:r>
                      <a:r>
                        <a:rPr lang="da-DK" sz="1100" dirty="0" smtClean="0"/>
                        <a:t>(</a:t>
                      </a:r>
                      <a:r>
                        <a:rPr lang="da-DK" sz="1100" dirty="0" err="1" smtClean="0"/>
                        <a:t>refp</a:t>
                      </a:r>
                      <a:r>
                        <a:rPr lang="da-DK" sz="1100" dirty="0" smtClean="0"/>
                        <a:t>, offset)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</a:t>
                      </a:r>
                      <a:r>
                        <a:rPr lang="da-DK" sz="1100" dirty="0" err="1" smtClean="0"/>
                        <a:t>MoveL</a:t>
                      </a:r>
                      <a:endParaRPr lang="da-DK" sz="11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</a:t>
                      </a:r>
                      <a:r>
                        <a:rPr lang="da-DK" sz="1100" dirty="0" err="1" smtClean="0"/>
                        <a:t>pick_pos</a:t>
                      </a:r>
                      <a:endParaRPr lang="da-DK" sz="1100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495596" y="1327184"/>
            <a:ext cx="3419785" cy="3328354"/>
            <a:chOff x="5495596" y="2507024"/>
            <a:chExt cx="3419785" cy="3328354"/>
          </a:xfrm>
        </p:grpSpPr>
        <p:sp>
          <p:nvSpPr>
            <p:cNvPr id="10" name="Rectangle 9"/>
            <p:cNvSpPr/>
            <p:nvPr/>
          </p:nvSpPr>
          <p:spPr>
            <a:xfrm>
              <a:off x="5495596" y="3016577"/>
              <a:ext cx="2655208" cy="1508289"/>
            </a:xfrm>
            <a:prstGeom prst="rect">
              <a:avLst/>
            </a:prstGeom>
            <a:noFill/>
            <a:ln>
              <a:solidFill>
                <a:srgbClr val="00628B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969250" y="2922309"/>
              <a:ext cx="378855" cy="188535"/>
            </a:xfrm>
            <a:prstGeom prst="rect">
              <a:avLst/>
            </a:prstGeom>
            <a:noFill/>
            <a:ln>
              <a:solidFill>
                <a:srgbClr val="00628B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86398" y="5286631"/>
              <a:ext cx="73605" cy="19034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/>
            <p:cNvSpPr/>
            <p:nvPr/>
          </p:nvSpPr>
          <p:spPr>
            <a:xfrm>
              <a:off x="6553200" y="4845377"/>
              <a:ext cx="540000" cy="5400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rot="10800000">
              <a:off x="6111721" y="5115377"/>
              <a:ext cx="720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6463200" y="5475378"/>
              <a:ext cx="720000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8114959" y="2980471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Tekstboks 18"/>
            <p:cNvSpPr txBox="1"/>
            <p:nvPr/>
          </p:nvSpPr>
          <p:spPr>
            <a:xfrm>
              <a:off x="8249942" y="2507024"/>
              <a:ext cx="6654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refpoint</a:t>
              </a:r>
              <a:endParaRPr lang="da-DK" sz="1000"/>
            </a:p>
          </p:txBody>
        </p:sp>
        <p:sp>
          <p:nvSpPr>
            <p:cNvPr id="18" name="Tekstboks 18"/>
            <p:cNvSpPr txBox="1"/>
            <p:nvPr/>
          </p:nvSpPr>
          <p:spPr>
            <a:xfrm>
              <a:off x="6604326" y="4916291"/>
              <a:ext cx="4924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/>
                <a:t>基座</a:t>
              </a:r>
              <a:endParaRPr lang="da-DK" sz="1000" dirty="0"/>
            </a:p>
          </p:txBody>
        </p:sp>
        <p:sp>
          <p:nvSpPr>
            <p:cNvPr id="19" name="Rectangle 18"/>
            <p:cNvSpPr/>
            <p:nvPr/>
          </p:nvSpPr>
          <p:spPr>
            <a:xfrm rot="1823233">
              <a:off x="7048801" y="3648177"/>
              <a:ext cx="378855" cy="188535"/>
            </a:xfrm>
            <a:prstGeom prst="rect">
              <a:avLst/>
            </a:prstGeom>
            <a:solidFill>
              <a:srgbClr val="C2E1F6"/>
            </a:solidFill>
            <a:ln>
              <a:solidFill>
                <a:srgbClr val="00628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10800000">
              <a:off x="7243240" y="2834717"/>
              <a:ext cx="90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>
              <a:off x="6766240" y="3268451"/>
              <a:ext cx="954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8103758" y="3389284"/>
              <a:ext cx="72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7245771" y="3751867"/>
              <a:ext cx="126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kstboks 18"/>
            <p:cNvSpPr txBox="1"/>
            <p:nvPr/>
          </p:nvSpPr>
          <p:spPr>
            <a:xfrm>
              <a:off x="7559128" y="2630135"/>
              <a:ext cx="2943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/>
                <a:t>X</a:t>
              </a:r>
            </a:p>
          </p:txBody>
        </p:sp>
        <p:sp>
          <p:nvSpPr>
            <p:cNvPr id="25" name="Tekstboks 18"/>
            <p:cNvSpPr txBox="1"/>
            <p:nvPr/>
          </p:nvSpPr>
          <p:spPr>
            <a:xfrm>
              <a:off x="8435477" y="3301832"/>
              <a:ext cx="2943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Y</a:t>
              </a:r>
              <a:endParaRPr lang="da-DK" sz="1000"/>
            </a:p>
          </p:txBody>
        </p:sp>
        <p:sp>
          <p:nvSpPr>
            <p:cNvPr id="26" name="Arc 25"/>
            <p:cNvSpPr/>
            <p:nvPr/>
          </p:nvSpPr>
          <p:spPr>
            <a:xfrm rot="10800000">
              <a:off x="7020521" y="3709416"/>
              <a:ext cx="360000" cy="360000"/>
            </a:xfrm>
            <a:prstGeom prst="arc">
              <a:avLst>
                <a:gd name="adj1" fmla="val 13387316"/>
                <a:gd name="adj2" fmla="val 20553350"/>
              </a:avLst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Tekstboks 18"/>
            <p:cNvSpPr txBox="1"/>
            <p:nvPr/>
          </p:nvSpPr>
          <p:spPr>
            <a:xfrm>
              <a:off x="7008688" y="4026769"/>
              <a:ext cx="3718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RZ</a:t>
              </a:r>
              <a:endParaRPr lang="da-DK" sz="1000"/>
            </a:p>
          </p:txBody>
        </p:sp>
        <p:sp>
          <p:nvSpPr>
            <p:cNvPr id="28" name="Tekstboks 18"/>
            <p:cNvSpPr txBox="1"/>
            <p:nvPr/>
          </p:nvSpPr>
          <p:spPr>
            <a:xfrm>
              <a:off x="6822294" y="5489413"/>
              <a:ext cx="294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b="1" smtClean="0">
                  <a:solidFill>
                    <a:srgbClr val="00B050"/>
                  </a:solidFill>
                </a:rPr>
                <a:t>Y</a:t>
              </a:r>
              <a:endParaRPr lang="da-DK" sz="1200" b="1">
                <a:solidFill>
                  <a:srgbClr val="00B050"/>
                </a:solidFill>
              </a:endParaRPr>
            </a:p>
          </p:txBody>
        </p:sp>
        <p:sp>
          <p:nvSpPr>
            <p:cNvPr id="29" name="Tekstboks 18"/>
            <p:cNvSpPr txBox="1"/>
            <p:nvPr/>
          </p:nvSpPr>
          <p:spPr>
            <a:xfrm>
              <a:off x="6277683" y="4876087"/>
              <a:ext cx="294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b="1" smtClean="0">
                  <a:solidFill>
                    <a:srgbClr val="FF0000"/>
                  </a:solidFill>
                </a:rPr>
                <a:t>X</a:t>
              </a:r>
              <a:endParaRPr lang="da-DK" sz="1200" b="1"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>
              <a:off x="8190845" y="2721863"/>
              <a:ext cx="148800" cy="24004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kstboks 18"/>
          <p:cNvSpPr txBox="1"/>
          <p:nvPr/>
        </p:nvSpPr>
        <p:spPr>
          <a:xfrm>
            <a:off x="5495595" y="1065091"/>
            <a:ext cx="301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 smtClean="0">
                <a:solidFill>
                  <a:srgbClr val="00628B"/>
                </a:solidFill>
              </a:rPr>
              <a:t>基座坐标系作为参照坐标系</a:t>
            </a:r>
            <a:endParaRPr lang="da-DK" i="1" dirty="0">
              <a:solidFill>
                <a:srgbClr val="0062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5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2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例子：</a:t>
            </a:r>
            <a:r>
              <a:rPr lang="da-DK" dirty="0" smtClean="0">
                <a:latin typeface="+mj-lt"/>
              </a:rPr>
              <a:t> </a:t>
            </a:r>
            <a:r>
              <a:rPr lang="da-DK" dirty="0">
                <a:latin typeface="+mj-lt"/>
              </a:rPr>
              <a:t>pose_trans()</a:t>
            </a:r>
          </a:p>
        </p:txBody>
      </p:sp>
      <p:sp>
        <p:nvSpPr>
          <p:cNvPr id="56" name="Pladsholder til indhold 2"/>
          <p:cNvSpPr txBox="1">
            <a:spLocks/>
          </p:cNvSpPr>
          <p:nvPr/>
        </p:nvSpPr>
        <p:spPr>
          <a:xfrm>
            <a:off x="280800" y="788400"/>
            <a:ext cx="4985117" cy="482601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在真实应用中，一般不太可能视觉坐标系与基座坐标系一致</a:t>
            </a: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如果我们用</a:t>
            </a:r>
            <a:r>
              <a:rPr lang="en-US" sz="1800" dirty="0" smtClean="0">
                <a:solidFill>
                  <a:srgbClr val="262626"/>
                </a:solidFill>
              </a:rPr>
              <a:t> </a:t>
            </a:r>
            <a:r>
              <a:rPr lang="en-US" sz="1800" dirty="0" err="1">
                <a:solidFill>
                  <a:srgbClr val="262626"/>
                </a:solidFill>
              </a:rPr>
              <a:t>pose_add</a:t>
            </a:r>
            <a:r>
              <a:rPr lang="en-US" sz="1800" dirty="0">
                <a:solidFill>
                  <a:srgbClr val="262626"/>
                </a:solidFill>
              </a:rPr>
              <a:t>() </a:t>
            </a:r>
            <a:r>
              <a:rPr lang="zh-CN" altLang="en-US" sz="1800" dirty="0" smtClean="0">
                <a:solidFill>
                  <a:srgbClr val="262626"/>
                </a:solidFill>
              </a:rPr>
              <a:t>脚本函数，将很难到正确的目标点</a:t>
            </a: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我们需要转换</a:t>
            </a:r>
            <a:r>
              <a:rPr lang="en-US" altLang="zh-CN" sz="1800" dirty="0" smtClean="0">
                <a:solidFill>
                  <a:srgbClr val="262626"/>
                </a:solidFill>
              </a:rPr>
              <a:t>X</a:t>
            </a:r>
            <a:r>
              <a:rPr lang="zh-CN" altLang="en-US" sz="1800" dirty="0" smtClean="0">
                <a:solidFill>
                  <a:srgbClr val="262626"/>
                </a:solidFill>
              </a:rPr>
              <a:t>和</a:t>
            </a:r>
            <a:r>
              <a:rPr lang="en-US" altLang="zh-CN" sz="1800" dirty="0" smtClean="0">
                <a:solidFill>
                  <a:srgbClr val="262626"/>
                </a:solidFill>
              </a:rPr>
              <a:t>Y</a:t>
            </a:r>
            <a:r>
              <a:rPr lang="zh-CN" altLang="en-US" sz="1800" dirty="0" smtClean="0">
                <a:solidFill>
                  <a:srgbClr val="262626"/>
                </a:solidFill>
              </a:rPr>
              <a:t>到目标坐标系</a:t>
            </a: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这样就引入</a:t>
            </a:r>
            <a:r>
              <a:rPr lang="en-US" sz="1800" dirty="0" smtClean="0">
                <a:solidFill>
                  <a:srgbClr val="262626"/>
                </a:solidFill>
              </a:rPr>
              <a:t> </a:t>
            </a:r>
            <a:r>
              <a:rPr lang="en-US" sz="1800" dirty="0" err="1">
                <a:solidFill>
                  <a:srgbClr val="262626"/>
                </a:solidFill>
              </a:rPr>
              <a:t>pose_trans</a:t>
            </a:r>
            <a:r>
              <a:rPr lang="en-US" sz="1800" dirty="0">
                <a:solidFill>
                  <a:srgbClr val="262626"/>
                </a:solidFill>
              </a:rPr>
              <a:t>() </a:t>
            </a:r>
            <a:r>
              <a:rPr lang="zh-CN" altLang="en-US" sz="1800" dirty="0" smtClean="0">
                <a:solidFill>
                  <a:srgbClr val="262626"/>
                </a:solidFill>
              </a:rPr>
              <a:t>脚本函数</a:t>
            </a: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786398" y="4106791"/>
            <a:ext cx="73605" cy="19034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Tekstboks 18"/>
          <p:cNvSpPr txBox="1"/>
          <p:nvPr/>
        </p:nvSpPr>
        <p:spPr>
          <a:xfrm>
            <a:off x="5497199" y="781819"/>
            <a:ext cx="308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 smtClean="0">
                <a:solidFill>
                  <a:srgbClr val="00628B"/>
                </a:solidFill>
              </a:rPr>
              <a:t>基座坐标系作为参考坐标系</a:t>
            </a:r>
            <a:endParaRPr lang="da-DK" i="1" dirty="0">
              <a:solidFill>
                <a:srgbClr val="00628B"/>
              </a:solidFill>
            </a:endParaRPr>
          </a:p>
        </p:txBody>
      </p:sp>
      <p:sp>
        <p:nvSpPr>
          <p:cNvPr id="31" name="Tekstboks 18"/>
          <p:cNvSpPr txBox="1"/>
          <p:nvPr/>
        </p:nvSpPr>
        <p:spPr>
          <a:xfrm>
            <a:off x="6822294" y="4365952"/>
            <a:ext cx="294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 sz="1200" b="1" dirty="0">
              <a:solidFill>
                <a:srgbClr val="00B05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rot="1522277">
            <a:off x="5461008" y="1808436"/>
            <a:ext cx="2655208" cy="1508289"/>
          </a:xfrm>
          <a:prstGeom prst="rect">
            <a:avLst/>
          </a:prstGeom>
          <a:noFill/>
          <a:ln>
            <a:solidFill>
              <a:srgbClr val="00628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/>
          <p:cNvSpPr/>
          <p:nvPr/>
        </p:nvSpPr>
        <p:spPr>
          <a:xfrm rot="1522277">
            <a:off x="8275492" y="2413999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Rectangle 34"/>
          <p:cNvSpPr/>
          <p:nvPr/>
        </p:nvSpPr>
        <p:spPr>
          <a:xfrm rot="3345510">
            <a:off x="6986300" y="2620596"/>
            <a:ext cx="378855" cy="188535"/>
          </a:xfrm>
          <a:prstGeom prst="rect">
            <a:avLst/>
          </a:prstGeom>
          <a:solidFill>
            <a:srgbClr val="C2E1F6"/>
          </a:solidFill>
          <a:ln>
            <a:solidFill>
              <a:srgbClr val="0062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Arc 41"/>
          <p:cNvSpPr/>
          <p:nvPr/>
        </p:nvSpPr>
        <p:spPr>
          <a:xfrm rot="12322277">
            <a:off x="6898682" y="2651502"/>
            <a:ext cx="360000" cy="360000"/>
          </a:xfrm>
          <a:prstGeom prst="arc">
            <a:avLst>
              <a:gd name="adj1" fmla="val 13387316"/>
              <a:gd name="adj2" fmla="val 20553350"/>
            </a:avLst>
          </a:prstGeom>
          <a:ln w="6350">
            <a:solidFill>
              <a:srgbClr val="00628B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3" name="Tekstboks 18"/>
          <p:cNvSpPr txBox="1"/>
          <p:nvPr/>
        </p:nvSpPr>
        <p:spPr>
          <a:xfrm>
            <a:off x="6775816" y="2941199"/>
            <a:ext cx="371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RZ</a:t>
            </a:r>
            <a:endParaRPr lang="da-DK" sz="1000"/>
          </a:p>
        </p:txBody>
      </p:sp>
      <p:sp>
        <p:nvSpPr>
          <p:cNvPr id="44" name="Tekstboks 18"/>
          <p:cNvSpPr txBox="1"/>
          <p:nvPr/>
        </p:nvSpPr>
        <p:spPr>
          <a:xfrm>
            <a:off x="8415524" y="2067961"/>
            <a:ext cx="665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refpoint</a:t>
            </a:r>
            <a:endParaRPr lang="da-DK" sz="1000"/>
          </a:p>
        </p:txBody>
      </p:sp>
      <p:cxnSp>
        <p:nvCxnSpPr>
          <p:cNvPr id="45" name="Straight Arrow Connector 44"/>
          <p:cNvCxnSpPr/>
          <p:nvPr/>
        </p:nvCxnSpPr>
        <p:spPr>
          <a:xfrm rot="1522277" flipH="1">
            <a:off x="8415162" y="2221199"/>
            <a:ext cx="148800" cy="240046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553200" y="3665537"/>
            <a:ext cx="540000" cy="540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7" name="Straight Arrow Connector 46"/>
          <p:cNvCxnSpPr/>
          <p:nvPr/>
        </p:nvCxnSpPr>
        <p:spPr>
          <a:xfrm rot="10800000">
            <a:off x="6111721" y="3935537"/>
            <a:ext cx="72000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>
            <a:off x="6463200" y="4295538"/>
            <a:ext cx="720000" cy="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kstboks 18"/>
          <p:cNvSpPr txBox="1"/>
          <p:nvPr/>
        </p:nvSpPr>
        <p:spPr>
          <a:xfrm>
            <a:off x="6604326" y="3736451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基座</a:t>
            </a:r>
            <a:endParaRPr lang="da-DK" sz="1000" dirty="0"/>
          </a:p>
        </p:txBody>
      </p:sp>
      <p:sp>
        <p:nvSpPr>
          <p:cNvPr id="50" name="Tekstboks 18"/>
          <p:cNvSpPr txBox="1"/>
          <p:nvPr/>
        </p:nvSpPr>
        <p:spPr>
          <a:xfrm>
            <a:off x="6822294" y="4309573"/>
            <a:ext cx="294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b="1" smtClean="0">
                <a:solidFill>
                  <a:srgbClr val="00B050"/>
                </a:solidFill>
              </a:rPr>
              <a:t>Y</a:t>
            </a:r>
            <a:endParaRPr lang="da-DK" sz="1200" b="1">
              <a:solidFill>
                <a:srgbClr val="00B050"/>
              </a:solidFill>
            </a:endParaRPr>
          </a:p>
        </p:txBody>
      </p:sp>
      <p:sp>
        <p:nvSpPr>
          <p:cNvPr id="51" name="Tekstboks 18"/>
          <p:cNvSpPr txBox="1"/>
          <p:nvPr/>
        </p:nvSpPr>
        <p:spPr>
          <a:xfrm>
            <a:off x="6277683" y="3696247"/>
            <a:ext cx="294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b="1" smtClean="0">
                <a:solidFill>
                  <a:srgbClr val="FF0000"/>
                </a:solidFill>
              </a:rPr>
              <a:t>X</a:t>
            </a:r>
            <a:endParaRPr lang="da-DK" sz="1200" b="1">
              <a:solidFill>
                <a:srgbClr val="FF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116078" y="2356477"/>
            <a:ext cx="378855" cy="188535"/>
          </a:xfrm>
          <a:prstGeom prst="rect">
            <a:avLst/>
          </a:prstGeom>
          <a:noFill/>
          <a:ln>
            <a:solidFill>
              <a:srgbClr val="00628B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3" name="Straight Arrow Connector 52"/>
          <p:cNvCxnSpPr/>
          <p:nvPr/>
        </p:nvCxnSpPr>
        <p:spPr>
          <a:xfrm rot="10800000">
            <a:off x="7174068" y="2268885"/>
            <a:ext cx="1116000" cy="0"/>
          </a:xfrm>
          <a:prstGeom prst="straightConnector1">
            <a:avLst/>
          </a:prstGeom>
          <a:ln w="6350">
            <a:solidFill>
              <a:srgbClr val="00628B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16200000">
            <a:off x="6940174" y="2476113"/>
            <a:ext cx="486000" cy="0"/>
          </a:xfrm>
          <a:prstGeom prst="straightConnector1">
            <a:avLst/>
          </a:prstGeom>
          <a:ln w="6350">
            <a:solidFill>
              <a:srgbClr val="00628B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rot="5400000">
            <a:off x="8475586" y="2598452"/>
            <a:ext cx="270000" cy="0"/>
          </a:xfrm>
          <a:prstGeom prst="straightConnector1">
            <a:avLst/>
          </a:prstGeom>
          <a:ln w="6350">
            <a:solidFill>
              <a:srgbClr val="00628B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7185705" y="2725529"/>
            <a:ext cx="1476000" cy="0"/>
          </a:xfrm>
          <a:prstGeom prst="straightConnector1">
            <a:avLst/>
          </a:prstGeom>
          <a:ln w="6350">
            <a:solidFill>
              <a:srgbClr val="00628B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kstboks 18"/>
          <p:cNvSpPr txBox="1"/>
          <p:nvPr/>
        </p:nvSpPr>
        <p:spPr>
          <a:xfrm>
            <a:off x="7705956" y="2064303"/>
            <a:ext cx="294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/>
              <a:t>X</a:t>
            </a:r>
          </a:p>
        </p:txBody>
      </p:sp>
      <p:sp>
        <p:nvSpPr>
          <p:cNvPr id="59" name="Tekstboks 18"/>
          <p:cNvSpPr txBox="1"/>
          <p:nvPr/>
        </p:nvSpPr>
        <p:spPr>
          <a:xfrm>
            <a:off x="8582305" y="2435670"/>
            <a:ext cx="294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Y</a:t>
            </a:r>
            <a:endParaRPr lang="da-DK" sz="1000"/>
          </a:p>
        </p:txBody>
      </p:sp>
    </p:spTree>
    <p:extLst>
      <p:ext uri="{BB962C8B-B14F-4D97-AF65-F5344CB8AC3E}">
        <p14:creationId xmlns:p14="http://schemas.microsoft.com/office/powerpoint/2010/main" val="166799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6786398" y="4106791"/>
            <a:ext cx="73605" cy="19034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2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例子：</a:t>
            </a:r>
            <a:r>
              <a:rPr lang="da-DK" dirty="0" smtClean="0">
                <a:latin typeface="+mj-lt"/>
              </a:rPr>
              <a:t> </a:t>
            </a:r>
            <a:r>
              <a:rPr lang="da-DK" dirty="0">
                <a:latin typeface="+mj-lt"/>
              </a:rPr>
              <a:t>pose_trans()</a:t>
            </a:r>
          </a:p>
        </p:txBody>
      </p:sp>
      <p:sp>
        <p:nvSpPr>
          <p:cNvPr id="56" name="Pladsholder til indhold 2"/>
          <p:cNvSpPr txBox="1">
            <a:spLocks/>
          </p:cNvSpPr>
          <p:nvPr/>
        </p:nvSpPr>
        <p:spPr>
          <a:xfrm>
            <a:off x="280800" y="788400"/>
            <a:ext cx="7962900" cy="482601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如何运动机器人从参考点到可变的抓取点</a:t>
            </a:r>
            <a:endParaRPr lang="en-GB" altLang="zh-CN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来自视觉系统的模拟数据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例如：</a:t>
            </a:r>
            <a:r>
              <a:rPr lang="en-GB" altLang="zh-CN" sz="1400" dirty="0">
                <a:solidFill>
                  <a:srgbClr val="262626"/>
                </a:solidFill>
              </a:rPr>
              <a:t> </a:t>
            </a:r>
            <a:r>
              <a:rPr lang="zh-CN" altLang="en-US" sz="1400" dirty="0">
                <a:solidFill>
                  <a:srgbClr val="262626"/>
                </a:solidFill>
              </a:rPr>
              <a:t>目标点（</a:t>
            </a:r>
            <a:r>
              <a:rPr lang="en-GB" altLang="zh-CN" sz="1400" dirty="0">
                <a:solidFill>
                  <a:srgbClr val="262626"/>
                </a:solidFill>
              </a:rPr>
              <a:t>object</a:t>
            </a:r>
            <a:r>
              <a:rPr lang="zh-CN" altLang="en-US" sz="1400" dirty="0">
                <a:solidFill>
                  <a:srgbClr val="262626"/>
                </a:solidFill>
              </a:rPr>
              <a:t>）是对参考点</a:t>
            </a:r>
            <a:r>
              <a:rPr lang="en-GB" altLang="zh-CN" sz="1400" dirty="0">
                <a:solidFill>
                  <a:srgbClr val="262626"/>
                </a:solidFill>
              </a:rPr>
              <a:t> </a:t>
            </a:r>
            <a:r>
              <a:rPr lang="zh-CN" altLang="en-US" sz="1400" dirty="0">
                <a:solidFill>
                  <a:srgbClr val="262626"/>
                </a:solidFill>
              </a:rPr>
              <a:t>（</a:t>
            </a:r>
            <a:r>
              <a:rPr lang="en-GB" altLang="zh-CN" sz="1400" dirty="0" err="1">
                <a:solidFill>
                  <a:srgbClr val="262626"/>
                </a:solidFill>
              </a:rPr>
              <a:t>refpoint</a:t>
            </a:r>
            <a:r>
              <a:rPr lang="zh-CN" altLang="en-US" sz="1400" dirty="0">
                <a:solidFill>
                  <a:srgbClr val="262626"/>
                </a:solidFill>
              </a:rPr>
              <a:t>）的</a:t>
            </a:r>
            <a:r>
              <a:rPr lang="zh-CN" altLang="en-US" sz="1400" dirty="0" smtClean="0">
                <a:solidFill>
                  <a:srgbClr val="262626"/>
                </a:solidFill>
              </a:rPr>
              <a:t>补偿</a:t>
            </a:r>
            <a:endParaRPr lang="en-US" altLang="zh-CN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 </a:t>
            </a:r>
            <a:r>
              <a:rPr lang="en-US" sz="1400" dirty="0" smtClean="0">
                <a:solidFill>
                  <a:srgbClr val="262626"/>
                </a:solidFill>
              </a:rPr>
              <a:t>         </a:t>
            </a:r>
            <a:r>
              <a:rPr lang="en-GB" sz="1000" dirty="0" smtClean="0">
                <a:solidFill>
                  <a:srgbClr val="262626"/>
                </a:solidFill>
              </a:rPr>
              <a:t>x = 250 mm</a:t>
            </a: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y = 120 mm</a:t>
            </a:r>
          </a:p>
          <a:p>
            <a:pPr lvl="2">
              <a:buClr>
                <a:srgbClr val="00628B"/>
              </a:buClr>
            </a:pPr>
            <a:r>
              <a:rPr lang="en-GB" sz="1000" dirty="0" err="1" smtClean="0">
                <a:solidFill>
                  <a:srgbClr val="262626"/>
                </a:solidFill>
              </a:rPr>
              <a:t>rz</a:t>
            </a:r>
            <a:r>
              <a:rPr lang="en-GB" sz="1000" dirty="0" smtClean="0">
                <a:solidFill>
                  <a:srgbClr val="262626"/>
                </a:solidFill>
              </a:rPr>
              <a:t> = 31 degrees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定义包含补偿值的位姿变量</a:t>
            </a:r>
            <a:endParaRPr lang="en-GB" altLang="zh-CN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用 </a:t>
            </a:r>
            <a:r>
              <a:rPr lang="en-GB" altLang="zh-CN" sz="1400" i="1" dirty="0" smtClean="0">
                <a:solidFill>
                  <a:srgbClr val="262626"/>
                </a:solidFill>
              </a:rPr>
              <a:t>pose_</a:t>
            </a:r>
            <a:r>
              <a:rPr lang="en-US" altLang="zh-CN" sz="1400" i="1" dirty="0" smtClean="0">
                <a:solidFill>
                  <a:srgbClr val="262626"/>
                </a:solidFill>
              </a:rPr>
              <a:t>trans</a:t>
            </a:r>
            <a:r>
              <a:rPr lang="en-GB" altLang="zh-CN" sz="1400" i="1" dirty="0" smtClean="0">
                <a:solidFill>
                  <a:srgbClr val="262626"/>
                </a:solidFill>
              </a:rPr>
              <a:t>()</a:t>
            </a:r>
            <a:r>
              <a:rPr lang="zh-CN" altLang="en-US" sz="1400" i="1" dirty="0">
                <a:solidFill>
                  <a:srgbClr val="262626"/>
                </a:solidFill>
              </a:rPr>
              <a:t>增加变量到参考点（</a:t>
            </a:r>
            <a:r>
              <a:rPr lang="en-US" altLang="zh-CN" sz="1400" i="1" dirty="0" err="1">
                <a:solidFill>
                  <a:srgbClr val="262626"/>
                </a:solidFill>
              </a:rPr>
              <a:t>refpoint</a:t>
            </a:r>
            <a:r>
              <a:rPr lang="zh-CN" altLang="en-US" sz="1400" i="1" dirty="0" smtClean="0">
                <a:solidFill>
                  <a:srgbClr val="262626"/>
                </a:solidFill>
              </a:rPr>
              <a:t>）</a:t>
            </a:r>
            <a:endParaRPr lang="en-GB" sz="1400" i="1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en-GB" sz="1000" dirty="0" err="1" smtClean="0">
                <a:solidFill>
                  <a:srgbClr val="262626"/>
                </a:solidFill>
              </a:rPr>
              <a:t>pose_trans</a:t>
            </a:r>
            <a:r>
              <a:rPr lang="en-GB" sz="1000" dirty="0" smtClean="0">
                <a:solidFill>
                  <a:srgbClr val="262626"/>
                </a:solidFill>
              </a:rPr>
              <a:t>() </a:t>
            </a:r>
            <a:r>
              <a:rPr lang="zh-CN" altLang="en-US" sz="1000" dirty="0" smtClean="0">
                <a:solidFill>
                  <a:srgbClr val="262626"/>
                </a:solidFill>
              </a:rPr>
              <a:t>用第一个点作为参考</a:t>
            </a:r>
            <a:endParaRPr lang="en-GB" sz="10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sp>
        <p:nvSpPr>
          <p:cNvPr id="57" name="Tekstboks 18"/>
          <p:cNvSpPr txBox="1"/>
          <p:nvPr/>
        </p:nvSpPr>
        <p:spPr>
          <a:xfrm>
            <a:off x="5497200" y="781819"/>
            <a:ext cx="264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 err="1" smtClean="0">
                <a:solidFill>
                  <a:srgbClr val="00628B"/>
                </a:solidFill>
              </a:rPr>
              <a:t>Refpoint</a:t>
            </a:r>
            <a:r>
              <a:rPr lang="da-DK" i="1" dirty="0" smtClean="0">
                <a:solidFill>
                  <a:srgbClr val="00628B"/>
                </a:solidFill>
              </a:rPr>
              <a:t> as reference</a:t>
            </a:r>
            <a:endParaRPr lang="da-DK" i="1" dirty="0">
              <a:solidFill>
                <a:srgbClr val="00628B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461008" y="1808436"/>
            <a:ext cx="3619955" cy="2834515"/>
            <a:chOff x="5461008" y="2931897"/>
            <a:chExt cx="3619955" cy="2834515"/>
          </a:xfrm>
        </p:grpSpPr>
        <p:sp>
          <p:nvSpPr>
            <p:cNvPr id="64" name="Tekstboks 18"/>
            <p:cNvSpPr txBox="1"/>
            <p:nvPr/>
          </p:nvSpPr>
          <p:spPr>
            <a:xfrm>
              <a:off x="6822294" y="5489413"/>
              <a:ext cx="294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a-DK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 rot="1522277">
              <a:off x="5461008" y="2931897"/>
              <a:ext cx="2655208" cy="1508289"/>
            </a:xfrm>
            <a:prstGeom prst="rect">
              <a:avLst/>
            </a:prstGeom>
            <a:noFill/>
            <a:ln>
              <a:solidFill>
                <a:srgbClr val="00628B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7" name="Rectangle 66"/>
            <p:cNvSpPr/>
            <p:nvPr/>
          </p:nvSpPr>
          <p:spPr>
            <a:xfrm rot="1522277">
              <a:off x="8128994" y="3482595"/>
              <a:ext cx="378855" cy="188535"/>
            </a:xfrm>
            <a:prstGeom prst="rect">
              <a:avLst/>
            </a:prstGeom>
            <a:noFill/>
            <a:ln>
              <a:solidFill>
                <a:srgbClr val="00628B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8" name="Oval 67"/>
            <p:cNvSpPr/>
            <p:nvPr/>
          </p:nvSpPr>
          <p:spPr>
            <a:xfrm rot="1522277">
              <a:off x="8275492" y="3537460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9" name="Rectangle 68"/>
            <p:cNvSpPr/>
            <p:nvPr/>
          </p:nvSpPr>
          <p:spPr>
            <a:xfrm rot="3345510">
              <a:off x="6986300" y="3744057"/>
              <a:ext cx="378855" cy="188535"/>
            </a:xfrm>
            <a:prstGeom prst="rect">
              <a:avLst/>
            </a:prstGeom>
            <a:solidFill>
              <a:srgbClr val="C2E1F6"/>
            </a:solidFill>
            <a:ln>
              <a:solidFill>
                <a:srgbClr val="00628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rot="12322277">
              <a:off x="7525799" y="3213111"/>
              <a:ext cx="90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rot="17722277">
              <a:off x="6906354" y="3412195"/>
              <a:ext cx="954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rot="6922277">
              <a:off x="8074378" y="4044344"/>
              <a:ext cx="72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rot="1522277">
              <a:off x="7117742" y="4120014"/>
              <a:ext cx="126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kstboks 18"/>
            <p:cNvSpPr txBox="1"/>
            <p:nvPr/>
          </p:nvSpPr>
          <p:spPr>
            <a:xfrm>
              <a:off x="7875335" y="3021989"/>
              <a:ext cx="2943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/>
                <a:t>X</a:t>
              </a:r>
            </a:p>
          </p:txBody>
        </p:sp>
        <p:sp>
          <p:nvSpPr>
            <p:cNvPr id="75" name="Tekstboks 18"/>
            <p:cNvSpPr txBox="1"/>
            <p:nvPr/>
          </p:nvSpPr>
          <p:spPr>
            <a:xfrm>
              <a:off x="8379350" y="4004401"/>
              <a:ext cx="2943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Y</a:t>
              </a:r>
              <a:endParaRPr lang="da-DK" sz="1000"/>
            </a:p>
          </p:txBody>
        </p:sp>
        <p:sp>
          <p:nvSpPr>
            <p:cNvPr id="76" name="Arc 75"/>
            <p:cNvSpPr/>
            <p:nvPr/>
          </p:nvSpPr>
          <p:spPr>
            <a:xfrm rot="12322277">
              <a:off x="6898682" y="3774963"/>
              <a:ext cx="360000" cy="360000"/>
            </a:xfrm>
            <a:prstGeom prst="arc">
              <a:avLst>
                <a:gd name="adj1" fmla="val 13387316"/>
                <a:gd name="adj2" fmla="val 20553350"/>
              </a:avLst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7" name="Tekstboks 18"/>
            <p:cNvSpPr txBox="1"/>
            <p:nvPr/>
          </p:nvSpPr>
          <p:spPr>
            <a:xfrm>
              <a:off x="6775816" y="4064660"/>
              <a:ext cx="3718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RZ</a:t>
              </a:r>
              <a:endParaRPr lang="da-DK" sz="1000"/>
            </a:p>
          </p:txBody>
        </p:sp>
        <p:sp>
          <p:nvSpPr>
            <p:cNvPr id="78" name="Tekstboks 18"/>
            <p:cNvSpPr txBox="1"/>
            <p:nvPr/>
          </p:nvSpPr>
          <p:spPr>
            <a:xfrm>
              <a:off x="8415524" y="3191422"/>
              <a:ext cx="6654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refpoint</a:t>
              </a:r>
              <a:endParaRPr lang="da-DK" sz="1000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rot="1522277" flipH="1">
              <a:off x="8415162" y="3344660"/>
              <a:ext cx="148800" cy="24004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0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416696"/>
              </p:ext>
            </p:extLst>
          </p:nvPr>
        </p:nvGraphicFramePr>
        <p:xfrm>
          <a:off x="851324" y="3017520"/>
          <a:ext cx="3513286" cy="2103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3286"/>
              </a:tblGrid>
              <a:tr h="204937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</a:t>
                      </a:r>
                      <a:r>
                        <a:rPr lang="da-DK" sz="1100" dirty="0" err="1" smtClean="0"/>
                        <a:t>MoveJ</a:t>
                      </a:r>
                      <a:endParaRPr lang="da-DK" sz="11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</a:t>
                      </a:r>
                      <a:r>
                        <a:rPr lang="da-DK" sz="1100" dirty="0" err="1" smtClean="0"/>
                        <a:t>refpoint</a:t>
                      </a:r>
                      <a:endParaRPr lang="da-DK" sz="11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</a:t>
                      </a:r>
                      <a:r>
                        <a:rPr lang="da-DK" sz="1100" dirty="0" err="1" smtClean="0"/>
                        <a:t>Wait</a:t>
                      </a:r>
                      <a:r>
                        <a:rPr lang="da-DK" sz="1100" dirty="0" smtClean="0"/>
                        <a:t> DI[0] = True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</a:t>
                      </a:r>
                      <a:r>
                        <a:rPr lang="da-DK" sz="1100" dirty="0" err="1" smtClean="0"/>
                        <a:t>Calc</a:t>
                      </a:r>
                      <a:r>
                        <a:rPr lang="da-DK" sz="1100" dirty="0" smtClean="0"/>
                        <a:t>-folder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x = 250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y = 120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</a:t>
                      </a:r>
                      <a:r>
                        <a:rPr lang="da-DK" sz="1100" dirty="0" err="1" smtClean="0"/>
                        <a:t>rz</a:t>
                      </a:r>
                      <a:r>
                        <a:rPr lang="da-DK" sz="1100" dirty="0" smtClean="0"/>
                        <a:t> = 31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offset = p[(x/1000),(y/1000),0,0,0,d2r(</a:t>
                      </a:r>
                      <a:r>
                        <a:rPr lang="da-DK" sz="1100" dirty="0" err="1" smtClean="0"/>
                        <a:t>rz</a:t>
                      </a:r>
                      <a:r>
                        <a:rPr lang="da-DK" sz="1100" dirty="0" smtClean="0"/>
                        <a:t>)]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</a:t>
                      </a:r>
                      <a:r>
                        <a:rPr lang="da-DK" sz="1100" dirty="0" err="1" smtClean="0"/>
                        <a:t>pick_pos</a:t>
                      </a:r>
                      <a:r>
                        <a:rPr lang="da-DK" sz="1100" dirty="0" smtClean="0"/>
                        <a:t> = </a:t>
                      </a:r>
                      <a:r>
                        <a:rPr lang="da-DK" sz="1100" dirty="0" err="1" smtClean="0"/>
                        <a:t>pose_trans</a:t>
                      </a:r>
                      <a:r>
                        <a:rPr lang="da-DK" sz="1100" dirty="0" smtClean="0"/>
                        <a:t>(</a:t>
                      </a:r>
                      <a:r>
                        <a:rPr lang="da-DK" sz="1100" dirty="0" err="1" smtClean="0"/>
                        <a:t>refp</a:t>
                      </a:r>
                      <a:r>
                        <a:rPr lang="da-DK" sz="1100" dirty="0" smtClean="0"/>
                        <a:t>, offset)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</a:t>
                      </a:r>
                      <a:r>
                        <a:rPr lang="da-DK" sz="1100" dirty="0" err="1" smtClean="0"/>
                        <a:t>MoveL</a:t>
                      </a:r>
                      <a:endParaRPr lang="da-DK" sz="11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</a:t>
                      </a:r>
                      <a:r>
                        <a:rPr lang="da-DK" sz="1100" dirty="0" err="1" smtClean="0"/>
                        <a:t>pick_pos</a:t>
                      </a:r>
                      <a:endParaRPr lang="da-DK" sz="11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1" name="Oval 80"/>
          <p:cNvSpPr/>
          <p:nvPr/>
        </p:nvSpPr>
        <p:spPr>
          <a:xfrm>
            <a:off x="6553200" y="3665537"/>
            <a:ext cx="540000" cy="540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2" name="Straight Arrow Connector 81"/>
          <p:cNvCxnSpPr/>
          <p:nvPr/>
        </p:nvCxnSpPr>
        <p:spPr>
          <a:xfrm rot="10800000">
            <a:off x="6111721" y="3935537"/>
            <a:ext cx="72000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rot="5400000">
            <a:off x="6463200" y="4295538"/>
            <a:ext cx="720000" cy="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kstboks 18"/>
          <p:cNvSpPr txBox="1"/>
          <p:nvPr/>
        </p:nvSpPr>
        <p:spPr>
          <a:xfrm>
            <a:off x="6604326" y="3736451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BASE</a:t>
            </a:r>
            <a:endParaRPr lang="da-DK" sz="1000"/>
          </a:p>
        </p:txBody>
      </p:sp>
      <p:sp>
        <p:nvSpPr>
          <p:cNvPr id="85" name="Tekstboks 18"/>
          <p:cNvSpPr txBox="1"/>
          <p:nvPr/>
        </p:nvSpPr>
        <p:spPr>
          <a:xfrm>
            <a:off x="6822294" y="4309573"/>
            <a:ext cx="294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b="1" smtClean="0">
                <a:solidFill>
                  <a:srgbClr val="00B050"/>
                </a:solidFill>
              </a:rPr>
              <a:t>Y</a:t>
            </a:r>
            <a:endParaRPr lang="da-DK" sz="1200" b="1">
              <a:solidFill>
                <a:srgbClr val="00B050"/>
              </a:solidFill>
            </a:endParaRPr>
          </a:p>
        </p:txBody>
      </p:sp>
      <p:sp>
        <p:nvSpPr>
          <p:cNvPr id="86" name="Tekstboks 18"/>
          <p:cNvSpPr txBox="1"/>
          <p:nvPr/>
        </p:nvSpPr>
        <p:spPr>
          <a:xfrm>
            <a:off x="6277683" y="3696247"/>
            <a:ext cx="294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b="1" smtClean="0">
                <a:solidFill>
                  <a:srgbClr val="FF0000"/>
                </a:solidFill>
              </a:rPr>
              <a:t>X</a:t>
            </a:r>
            <a:endParaRPr lang="da-DK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97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2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培训练习</a:t>
            </a:r>
            <a:r>
              <a:rPr lang="da-DK" dirty="0" smtClean="0">
                <a:latin typeface="+mj-lt"/>
              </a:rPr>
              <a:t> </a:t>
            </a:r>
            <a:r>
              <a:rPr lang="da-DK" dirty="0">
                <a:latin typeface="+mj-lt"/>
              </a:rPr>
              <a:t>1</a:t>
            </a:r>
          </a:p>
        </p:txBody>
      </p:sp>
      <p:sp>
        <p:nvSpPr>
          <p:cNvPr id="56" name="Pladsholder til indhold 2"/>
          <p:cNvSpPr txBox="1">
            <a:spLocks/>
          </p:cNvSpPr>
          <p:nvPr/>
        </p:nvSpPr>
        <p:spPr>
          <a:xfrm>
            <a:off x="280800" y="788400"/>
            <a:ext cx="7962900" cy="482601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从机器人当前位置开始，画一个边长</a:t>
            </a:r>
            <a:r>
              <a:rPr lang="en-US" altLang="zh-CN" sz="1800" dirty="0" smtClean="0">
                <a:solidFill>
                  <a:srgbClr val="262626"/>
                </a:solidFill>
              </a:rPr>
              <a:t>100mm</a:t>
            </a:r>
            <a:r>
              <a:rPr lang="zh-CN" altLang="en-US" sz="1800" dirty="0" smtClean="0">
                <a:solidFill>
                  <a:srgbClr val="262626"/>
                </a:solidFill>
              </a:rPr>
              <a:t>的正方形</a:t>
            </a: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使用：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262626"/>
                </a:solidFill>
              </a:rPr>
              <a:t>get_actual_tcp_pose</a:t>
            </a:r>
            <a:r>
              <a:rPr lang="en-GB" sz="1400" dirty="0">
                <a:solidFill>
                  <a:srgbClr val="262626"/>
                </a:solidFill>
              </a:rPr>
              <a:t>()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262626"/>
                </a:solidFill>
              </a:rPr>
              <a:t>pose_trans</a:t>
            </a:r>
            <a:r>
              <a:rPr lang="en-GB" sz="1400" dirty="0">
                <a:solidFill>
                  <a:srgbClr val="262626"/>
                </a:solidFill>
              </a:rPr>
              <a:t>()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262626"/>
                </a:solidFill>
              </a:rPr>
              <a:t>MoveL</a:t>
            </a: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编一个画正方形的程序</a:t>
            </a: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用变量 </a:t>
            </a:r>
            <a:r>
              <a:rPr lang="en-US" altLang="zh-CN" sz="1800" dirty="0" smtClean="0">
                <a:solidFill>
                  <a:srgbClr val="262626"/>
                </a:solidFill>
              </a:rPr>
              <a:t>X </a:t>
            </a:r>
            <a:r>
              <a:rPr lang="zh-CN" altLang="en-US" sz="1800" dirty="0" smtClean="0">
                <a:solidFill>
                  <a:srgbClr val="262626"/>
                </a:solidFill>
              </a:rPr>
              <a:t>定义边长</a:t>
            </a:r>
            <a:endParaRPr lang="da-DK" sz="1800" dirty="0">
              <a:solidFill>
                <a:srgbClr val="262626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928655" y="1873632"/>
            <a:ext cx="2668197" cy="2435744"/>
            <a:chOff x="4928655" y="2727114"/>
            <a:chExt cx="2668197" cy="2435744"/>
          </a:xfrm>
        </p:grpSpPr>
        <p:sp>
          <p:nvSpPr>
            <p:cNvPr id="33" name="Rectangle 32"/>
            <p:cNvSpPr/>
            <p:nvPr/>
          </p:nvSpPr>
          <p:spPr>
            <a:xfrm>
              <a:off x="4982655" y="3114793"/>
              <a:ext cx="1994065" cy="1994065"/>
            </a:xfrm>
            <a:prstGeom prst="rect">
              <a:avLst/>
            </a:prstGeom>
            <a:noFill/>
            <a:ln>
              <a:solidFill>
                <a:srgbClr val="00628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Ellipse 17"/>
            <p:cNvSpPr/>
            <p:nvPr/>
          </p:nvSpPr>
          <p:spPr>
            <a:xfrm>
              <a:off x="4928655" y="3060793"/>
              <a:ext cx="108000" cy="108000"/>
            </a:xfrm>
            <a:prstGeom prst="ellipse">
              <a:avLst/>
            </a:prstGeom>
            <a:ln>
              <a:solidFill>
                <a:srgbClr val="00628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Ellipse 17"/>
            <p:cNvSpPr/>
            <p:nvPr/>
          </p:nvSpPr>
          <p:spPr>
            <a:xfrm>
              <a:off x="6922720" y="3060793"/>
              <a:ext cx="108000" cy="108000"/>
            </a:xfrm>
            <a:prstGeom prst="ellipse">
              <a:avLst/>
            </a:prstGeom>
            <a:ln>
              <a:solidFill>
                <a:srgbClr val="00628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Ellipse 17"/>
            <p:cNvSpPr/>
            <p:nvPr/>
          </p:nvSpPr>
          <p:spPr>
            <a:xfrm>
              <a:off x="4928655" y="5054858"/>
              <a:ext cx="108000" cy="108000"/>
            </a:xfrm>
            <a:prstGeom prst="ellipse">
              <a:avLst/>
            </a:prstGeom>
            <a:ln>
              <a:solidFill>
                <a:srgbClr val="00628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Ellipse 17"/>
            <p:cNvSpPr/>
            <p:nvPr/>
          </p:nvSpPr>
          <p:spPr>
            <a:xfrm>
              <a:off x="6922720" y="5054858"/>
              <a:ext cx="108000" cy="108000"/>
            </a:xfrm>
            <a:prstGeom prst="ellipse">
              <a:avLst/>
            </a:prstGeom>
            <a:ln>
              <a:solidFill>
                <a:srgbClr val="00628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TextBox 37"/>
            <p:cNvSpPr txBox="1"/>
            <p:nvPr/>
          </p:nvSpPr>
          <p:spPr>
            <a:xfrm rot="10800000">
              <a:off x="6764284" y="3927159"/>
              <a:ext cx="8325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x</a:t>
              </a:r>
              <a:endParaRPr lang="en-GB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21547" y="2727114"/>
              <a:ext cx="7162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x</a:t>
              </a:r>
              <a:endParaRPr lang="en-GB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036572" y="3159758"/>
              <a:ext cx="1746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a</a:t>
              </a:r>
              <a:endParaRPr lang="en-GB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9170" y="3177355"/>
              <a:ext cx="1746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b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55424" y="4678753"/>
              <a:ext cx="152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c</a:t>
              </a:r>
              <a:endParaRPr lang="en-GB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06547" y="4685526"/>
              <a:ext cx="1746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d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33450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2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培训练习</a:t>
            </a:r>
            <a:r>
              <a:rPr lang="da-DK" dirty="0" smtClean="0">
                <a:latin typeface="+mj-lt"/>
              </a:rPr>
              <a:t> 2</a:t>
            </a:r>
            <a:endParaRPr lang="da-DK" dirty="0">
              <a:latin typeface="+mj-lt"/>
            </a:endParaRPr>
          </a:p>
        </p:txBody>
      </p:sp>
      <p:sp>
        <p:nvSpPr>
          <p:cNvPr id="56" name="Pladsholder til indhold 2"/>
          <p:cNvSpPr txBox="1">
            <a:spLocks/>
          </p:cNvSpPr>
          <p:nvPr/>
        </p:nvSpPr>
        <p:spPr>
          <a:xfrm>
            <a:off x="280800" y="788400"/>
            <a:ext cx="7962900" cy="482601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用练习</a:t>
            </a:r>
            <a:r>
              <a:rPr lang="en-US" altLang="zh-CN" sz="1800" dirty="0" smtClean="0">
                <a:solidFill>
                  <a:srgbClr val="262626"/>
                </a:solidFill>
              </a:rPr>
              <a:t>1</a:t>
            </a:r>
            <a:r>
              <a:rPr lang="zh-CN" altLang="en-US" sz="1800" dirty="0" smtClean="0">
                <a:solidFill>
                  <a:srgbClr val="262626"/>
                </a:solidFill>
              </a:rPr>
              <a:t>的程序，用同样的变量</a:t>
            </a: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画</a:t>
            </a:r>
            <a:r>
              <a:rPr lang="en-US" altLang="zh-CN" sz="1800" dirty="0" smtClean="0">
                <a:solidFill>
                  <a:srgbClr val="262626"/>
                </a:solidFill>
              </a:rPr>
              <a:t>3</a:t>
            </a:r>
            <a:r>
              <a:rPr lang="zh-CN" altLang="en-US" sz="1800" dirty="0" smtClean="0">
                <a:solidFill>
                  <a:srgbClr val="262626"/>
                </a:solidFill>
              </a:rPr>
              <a:t>个正方形</a:t>
            </a: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每个正方形边长增加</a:t>
            </a:r>
            <a:r>
              <a:rPr lang="en-US" altLang="zh-CN" sz="1800" dirty="0" smtClean="0">
                <a:solidFill>
                  <a:srgbClr val="262626"/>
                </a:solidFill>
              </a:rPr>
              <a:t>50mm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>
              <a:solidFill>
                <a:srgbClr val="262626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4803319" y="1233378"/>
            <a:ext cx="3814138" cy="3499416"/>
            <a:chOff x="4803319" y="2583273"/>
            <a:chExt cx="3814138" cy="3499416"/>
          </a:xfrm>
        </p:grpSpPr>
        <p:sp>
          <p:nvSpPr>
            <p:cNvPr id="74" name="Rectangle 73"/>
            <p:cNvSpPr/>
            <p:nvPr/>
          </p:nvSpPr>
          <p:spPr>
            <a:xfrm>
              <a:off x="4858087" y="2637273"/>
              <a:ext cx="2711967" cy="271196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858086" y="2637273"/>
              <a:ext cx="3379134" cy="339141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58087" y="2637273"/>
              <a:ext cx="1994065" cy="1994065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8" name="Ellipse 17"/>
            <p:cNvSpPr/>
            <p:nvPr/>
          </p:nvSpPr>
          <p:spPr>
            <a:xfrm>
              <a:off x="4804087" y="2583273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9" name="Ellipse 17"/>
            <p:cNvSpPr/>
            <p:nvPr/>
          </p:nvSpPr>
          <p:spPr>
            <a:xfrm>
              <a:off x="6798152" y="2583273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0" name="Ellipse 17"/>
            <p:cNvSpPr/>
            <p:nvPr/>
          </p:nvSpPr>
          <p:spPr>
            <a:xfrm>
              <a:off x="4803319" y="4572874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1" name="Ellipse 17"/>
            <p:cNvSpPr/>
            <p:nvPr/>
          </p:nvSpPr>
          <p:spPr>
            <a:xfrm>
              <a:off x="6798152" y="4577338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2" name="Ellipse 17"/>
            <p:cNvSpPr/>
            <p:nvPr/>
          </p:nvSpPr>
          <p:spPr>
            <a:xfrm>
              <a:off x="7516054" y="2583273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3" name="Ellipse 17"/>
            <p:cNvSpPr/>
            <p:nvPr/>
          </p:nvSpPr>
          <p:spPr>
            <a:xfrm>
              <a:off x="4803319" y="5967987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6" name="Ellipse 17"/>
            <p:cNvSpPr/>
            <p:nvPr/>
          </p:nvSpPr>
          <p:spPr>
            <a:xfrm>
              <a:off x="7516054" y="5295240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7" name="Ellipse 17"/>
            <p:cNvSpPr/>
            <p:nvPr/>
          </p:nvSpPr>
          <p:spPr>
            <a:xfrm>
              <a:off x="4803319" y="5298440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8" name="Ellipse 17"/>
            <p:cNvSpPr/>
            <p:nvPr/>
          </p:nvSpPr>
          <p:spPr>
            <a:xfrm>
              <a:off x="8183220" y="2583273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9" name="Ellipse 17"/>
            <p:cNvSpPr/>
            <p:nvPr/>
          </p:nvSpPr>
          <p:spPr>
            <a:xfrm>
              <a:off x="8186420" y="5974689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0" name="TextBox 79"/>
            <p:cNvSpPr txBox="1"/>
            <p:nvPr/>
          </p:nvSpPr>
          <p:spPr>
            <a:xfrm rot="16200000">
              <a:off x="6484251" y="3338252"/>
              <a:ext cx="11051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100</a:t>
              </a:r>
              <a:r>
                <a:rPr lang="en-US" altLang="zh-CN" dirty="0" smtClean="0"/>
                <a:t>m</a:t>
              </a:r>
              <a:r>
                <a:rPr lang="en-GB" dirty="0" smtClean="0"/>
                <a:t>m</a:t>
              </a:r>
              <a:endParaRPr lang="en-GB" dirty="0"/>
            </a:p>
          </p:txBody>
        </p:sp>
        <p:sp>
          <p:nvSpPr>
            <p:cNvPr id="81" name="TextBox 80"/>
            <p:cNvSpPr txBox="1"/>
            <p:nvPr/>
          </p:nvSpPr>
          <p:spPr>
            <a:xfrm rot="16200000">
              <a:off x="7247228" y="4057106"/>
              <a:ext cx="10149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150</a:t>
              </a:r>
              <a:r>
                <a:rPr lang="en-US" altLang="zh-CN" dirty="0" smtClean="0"/>
                <a:t>m</a:t>
              </a:r>
              <a:r>
                <a:rPr lang="en-GB" dirty="0" smtClean="0"/>
                <a:t>m</a:t>
              </a:r>
              <a:endParaRPr lang="en-GB" dirty="0"/>
            </a:p>
          </p:txBody>
        </p:sp>
        <p:sp>
          <p:nvSpPr>
            <p:cNvPr id="82" name="TextBox 81"/>
            <p:cNvSpPr txBox="1"/>
            <p:nvPr/>
          </p:nvSpPr>
          <p:spPr>
            <a:xfrm rot="16200000">
              <a:off x="7905607" y="4335773"/>
              <a:ext cx="10543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200</a:t>
              </a:r>
              <a:r>
                <a:rPr lang="en-US" altLang="zh-CN" dirty="0" smtClean="0"/>
                <a:t>m</a:t>
              </a:r>
              <a:r>
                <a:rPr lang="en-GB" dirty="0" smtClean="0"/>
                <a:t>m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407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 smtClean="0"/>
              <a:t>高级</a:t>
            </a:r>
            <a:r>
              <a:rPr lang="en-US" altLang="zh-CN" dirty="0" smtClean="0"/>
              <a:t>TCP</a:t>
            </a:r>
            <a:r>
              <a:rPr lang="zh-CN" altLang="en-US" dirty="0" smtClean="0"/>
              <a:t>使用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</a:t>
            </a:r>
            <a:r>
              <a:rPr lang="zh-CN" altLang="en-US" dirty="0" smtClean="0"/>
              <a:t>服务器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 dirty="0" smtClean="0"/>
              <a:t>客户端界面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</a:t>
            </a:r>
            <a:r>
              <a:rPr lang="zh-CN" altLang="en-US" dirty="0"/>
              <a:t>通讯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 dirty="0" smtClean="0"/>
              <a:t>故障处理流程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35</a:t>
            </a:fld>
            <a:endParaRPr lang="en-US"/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51332" y="2098675"/>
            <a:ext cx="479425" cy="473075"/>
          </a:xfrm>
          <a:solidFill>
            <a:srgbClr val="00628B"/>
          </a:solidFill>
        </p:spPr>
        <p:txBody>
          <a:bodyPr vert="horz" lIns="0" tIns="0" rIns="0" bIns="0" numCol="1" rtlCol="0" anchor="ctr">
            <a:norm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030757" y="2098907"/>
            <a:ext cx="3298825" cy="473075"/>
          </a:xfrm>
          <a:solidFill>
            <a:srgbClr val="5DADCF"/>
          </a:solidFill>
          <a:ln>
            <a:noFill/>
          </a:ln>
        </p:spPr>
        <p:txBody>
          <a:bodyPr vert="horz" lIns="0" tIns="0" rIns="0" bIns="0" numCol="1" rtlCol="0" anchor="ctr"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特征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7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dsholder til indhold 2"/>
          <p:cNvSpPr txBox="1">
            <a:spLocks/>
          </p:cNvSpPr>
          <p:nvPr/>
        </p:nvSpPr>
        <p:spPr>
          <a:xfrm>
            <a:off x="281508" y="521012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特征指的是笛卡尔坐标系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坐标系是以某个固定点为原点定义的坐标平面和轴的方向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特征作为位姿变量保存</a:t>
            </a:r>
            <a:endParaRPr lang="da-DK" sz="14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什么是特征？</a:t>
            </a:r>
            <a:endParaRPr lang="en-SG" dirty="0"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998987" y="1540816"/>
            <a:ext cx="3297047" cy="3308763"/>
            <a:chOff x="2348279" y="2903268"/>
            <a:chExt cx="3297047" cy="3308763"/>
          </a:xfrm>
        </p:grpSpPr>
        <p:grpSp>
          <p:nvGrpSpPr>
            <p:cNvPr id="27" name="Group 26"/>
            <p:cNvGrpSpPr/>
            <p:nvPr/>
          </p:nvGrpSpPr>
          <p:grpSpPr>
            <a:xfrm>
              <a:off x="2348279" y="2903268"/>
              <a:ext cx="2247977" cy="3308763"/>
              <a:chOff x="2725359" y="3035246"/>
              <a:chExt cx="2247977" cy="3308763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H="1" flipV="1">
                <a:off x="3313768" y="4733366"/>
                <a:ext cx="1475991" cy="486020"/>
              </a:xfrm>
              <a:prstGeom prst="straightConnector1">
                <a:avLst/>
              </a:prstGeom>
              <a:ln>
                <a:solidFill>
                  <a:srgbClr val="FF5050"/>
                </a:solidFill>
                <a:headEnd type="none" w="med" len="med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2941359" y="5220843"/>
                <a:ext cx="1848400" cy="924415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 flipV="1">
                <a:off x="4784763" y="3252247"/>
                <a:ext cx="3194" cy="1963985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headEnd type="none" w="med" len="med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2725359" y="6036232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a-DK" sz="1400" b="1" dirty="0" smtClean="0">
                    <a:solidFill>
                      <a:srgbClr val="00B050"/>
                    </a:solidFill>
                  </a:rPr>
                  <a:t>Y</a:t>
                </a:r>
                <a:endParaRPr lang="da-DK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121287" y="4603607"/>
                <a:ext cx="216000" cy="216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a-DK" sz="1400" b="1" dirty="0" smtClean="0">
                    <a:solidFill>
                      <a:srgbClr val="FF0000"/>
                    </a:solidFill>
                  </a:rPr>
                  <a:t>X</a:t>
                </a:r>
                <a:endParaRPr lang="da-DK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681758" y="3035246"/>
                <a:ext cx="216000" cy="216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a-DK" sz="1400" b="1" dirty="0" smtClean="0">
                    <a:solidFill>
                      <a:srgbClr val="0070C0"/>
                    </a:solidFill>
                  </a:rPr>
                  <a:t>Z</a:t>
                </a:r>
                <a:endParaRPr lang="da-DK" sz="14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7" name="Arc 36"/>
              <p:cNvSpPr/>
              <p:nvPr/>
            </p:nvSpPr>
            <p:spPr>
              <a:xfrm rot="17745183">
                <a:off x="3374099" y="5661789"/>
                <a:ext cx="360000" cy="360000"/>
              </a:xfrm>
              <a:prstGeom prst="arc">
                <a:avLst>
                  <a:gd name="adj1" fmla="val 14994029"/>
                  <a:gd name="adj2" fmla="val 11798492"/>
                </a:avLst>
              </a:prstGeom>
              <a:ln w="28575">
                <a:solidFill>
                  <a:srgbClr val="00B050"/>
                </a:solidFill>
                <a:prstDash val="sysDot"/>
                <a:headEnd type="triangle" w="med" len="med"/>
                <a:tailEnd type="triangle" w="med" len="med"/>
              </a:ln>
              <a:effectLst/>
              <a:scene3d>
                <a:camera prst="isometricRightUp"/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Arc 37"/>
              <p:cNvSpPr/>
              <p:nvPr/>
            </p:nvSpPr>
            <p:spPr>
              <a:xfrm rot="9841739">
                <a:off x="3702156" y="4719558"/>
                <a:ext cx="360000" cy="360000"/>
              </a:xfrm>
              <a:prstGeom prst="arc">
                <a:avLst>
                  <a:gd name="adj1" fmla="val 14994029"/>
                  <a:gd name="adj2" fmla="val 11798492"/>
                </a:avLst>
              </a:prstGeom>
              <a:ln>
                <a:solidFill>
                  <a:srgbClr val="FF0000"/>
                </a:solidFill>
                <a:prstDash val="sysDot"/>
                <a:headEnd type="triangle" w="med" len="med"/>
                <a:tailEnd type="triangle" w="med" len="med"/>
              </a:ln>
              <a:effectLst/>
              <a:scene3d>
                <a:camera prst="isometricRightUp"/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Arc 38"/>
              <p:cNvSpPr/>
              <p:nvPr/>
            </p:nvSpPr>
            <p:spPr>
              <a:xfrm rot="2242282">
                <a:off x="4577336" y="3554487"/>
                <a:ext cx="396000" cy="396000"/>
              </a:xfrm>
              <a:prstGeom prst="arc">
                <a:avLst>
                  <a:gd name="adj1" fmla="val 14994029"/>
                  <a:gd name="adj2" fmla="val 11798492"/>
                </a:avLst>
              </a:prstGeom>
              <a:ln w="38100">
                <a:solidFill>
                  <a:srgbClr val="0070C0"/>
                </a:solidFill>
                <a:prstDash val="sysDot"/>
                <a:headEnd type="triangle" w="med" len="med"/>
                <a:tailEnd type="triangle" w="med" len="med"/>
              </a:ln>
              <a:effectLst/>
              <a:scene3d>
                <a:camera prst="isometricRightUp">
                  <a:rot lat="2607655" lon="17666498" rev="19391891"/>
                </a:camera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180661" y="3582224"/>
                <a:ext cx="46223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a-DK" sz="1200" dirty="0" smtClean="0">
                    <a:solidFill>
                      <a:srgbClr val="0070C0"/>
                    </a:solidFill>
                  </a:rPr>
                  <a:t>RZ</a:t>
                </a:r>
                <a:endParaRPr lang="da-DK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706711" y="4472316"/>
                <a:ext cx="46223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a-DK" sz="1200" dirty="0" smtClean="0">
                    <a:solidFill>
                      <a:srgbClr val="FF0000"/>
                    </a:solidFill>
                  </a:rPr>
                  <a:t>RX</a:t>
                </a:r>
                <a:endParaRPr lang="da-DK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374673" y="5981098"/>
                <a:ext cx="46223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a-DK" sz="1200" dirty="0" smtClean="0">
                    <a:solidFill>
                      <a:srgbClr val="00B050"/>
                    </a:solidFill>
                  </a:rPr>
                  <a:t>RY</a:t>
                </a:r>
                <a:endParaRPr lang="da-DK" sz="1200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4797848" y="4928588"/>
              <a:ext cx="84747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1400" dirty="0"/>
                <a:t>原点</a:t>
              </a:r>
              <a:endParaRPr lang="da-DK" sz="14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4388829" y="5066679"/>
              <a:ext cx="396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>
              <a:off x="4541995" y="5087629"/>
              <a:ext cx="398140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320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dsholder til indhold 2"/>
          <p:cNvSpPr txBox="1">
            <a:spLocks/>
          </p:cNvSpPr>
          <p:nvPr/>
        </p:nvSpPr>
        <p:spPr>
          <a:xfrm>
            <a:off x="281508" y="512303"/>
            <a:ext cx="3114835" cy="4528804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基于某个特征操作机器人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基座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工具</a:t>
            </a:r>
            <a:endParaRPr lang="da-DK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工具位置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X, Y, Z = </a:t>
            </a:r>
            <a:r>
              <a:rPr lang="en-US" altLang="zh-CN" sz="1400" dirty="0" smtClean="0">
                <a:solidFill>
                  <a:srgbClr val="262626"/>
                </a:solidFill>
              </a:rPr>
              <a:t>TCP</a:t>
            </a:r>
            <a:r>
              <a:rPr lang="zh-CN" altLang="en-US" sz="1400" dirty="0" smtClean="0">
                <a:solidFill>
                  <a:srgbClr val="262626"/>
                </a:solidFill>
              </a:rPr>
              <a:t>位置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单位：</a:t>
            </a:r>
            <a:r>
              <a:rPr lang="da-DK" sz="1000" dirty="0" smtClean="0">
                <a:solidFill>
                  <a:srgbClr val="262626"/>
                </a:solidFill>
              </a:rPr>
              <a:t>mm / inch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Rx, Ry, Rz = </a:t>
            </a:r>
            <a:r>
              <a:rPr lang="en-US" altLang="zh-CN" sz="1400" dirty="0" smtClean="0">
                <a:solidFill>
                  <a:srgbClr val="262626"/>
                </a:solidFill>
              </a:rPr>
              <a:t>TCP</a:t>
            </a:r>
            <a:r>
              <a:rPr lang="zh-CN" altLang="en-US" sz="1400" dirty="0" smtClean="0">
                <a:solidFill>
                  <a:srgbClr val="262626"/>
                </a:solidFill>
              </a:rPr>
              <a:t>方向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单位：弧度</a:t>
            </a:r>
            <a:endParaRPr lang="da-DK" sz="10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000" i="1" dirty="0" smtClean="0">
                <a:solidFill>
                  <a:srgbClr val="262626"/>
                </a:solidFill>
              </a:rPr>
              <a:t>注意：方向是旋转矢量，矢量长度是旋转角的度数</a:t>
            </a:r>
            <a:endParaRPr lang="da-DK" sz="1000" i="1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什么是特征？</a:t>
            </a:r>
            <a:endParaRPr lang="en-SG" dirty="0">
              <a:latin typeface="+mj-lt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343" y="787518"/>
            <a:ext cx="5155311" cy="383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160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indhold 2"/>
          <p:cNvSpPr txBox="1">
            <a:spLocks/>
          </p:cNvSpPr>
          <p:nvPr/>
        </p:nvSpPr>
        <p:spPr>
          <a:xfrm>
            <a:off x="281508" y="538430"/>
            <a:ext cx="7962900" cy="450267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2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rgbClr val="262626"/>
                </a:solidFill>
              </a:rPr>
              <a:t>定义在机器人基座上</a:t>
            </a:r>
            <a:endParaRPr lang="en-SG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rgbClr val="262626"/>
                </a:solidFill>
              </a:rPr>
              <a:t>原点是基座的中心</a:t>
            </a:r>
            <a:endParaRPr lang="en-SG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 smtClean="0">
              <a:solidFill>
                <a:srgbClr val="26262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8485" y="826347"/>
            <a:ext cx="3459636" cy="37833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基座特征</a:t>
            </a:r>
            <a:endParaRPr lang="en-SG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348279" y="1684008"/>
            <a:ext cx="2247977" cy="3308763"/>
            <a:chOff x="2725359" y="3035246"/>
            <a:chExt cx="2247977" cy="3308763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3313768" y="4733366"/>
              <a:ext cx="1475991" cy="486020"/>
            </a:xfrm>
            <a:prstGeom prst="straightConnector1">
              <a:avLst/>
            </a:prstGeom>
            <a:ln>
              <a:solidFill>
                <a:srgbClr val="FF5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2941359" y="5220843"/>
              <a:ext cx="1848400" cy="924415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4784763" y="3252247"/>
              <a:ext cx="3194" cy="1963985"/>
            </a:xfrm>
            <a:prstGeom prst="straightConnector1">
              <a:avLst/>
            </a:prstGeom>
            <a:ln>
              <a:solidFill>
                <a:srgbClr val="0070C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725359" y="6036232"/>
              <a:ext cx="216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00B050"/>
                  </a:solidFill>
                </a:rPr>
                <a:t>Y</a:t>
              </a:r>
              <a:endParaRPr lang="da-DK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21287" y="4603607"/>
              <a:ext cx="2160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FF0000"/>
                  </a:solidFill>
                </a:rPr>
                <a:t>X</a:t>
              </a:r>
              <a:endParaRPr lang="da-DK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81758" y="3035246"/>
              <a:ext cx="2160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0070C0"/>
                  </a:solidFill>
                </a:rPr>
                <a:t>Z</a:t>
              </a:r>
              <a:endParaRPr lang="da-DK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7" name="Arc 16"/>
            <p:cNvSpPr/>
            <p:nvPr/>
          </p:nvSpPr>
          <p:spPr>
            <a:xfrm rot="17745183">
              <a:off x="3374099" y="5661789"/>
              <a:ext cx="360000" cy="360000"/>
            </a:xfrm>
            <a:prstGeom prst="arc">
              <a:avLst>
                <a:gd name="adj1" fmla="val 14994029"/>
                <a:gd name="adj2" fmla="val 11798492"/>
              </a:avLst>
            </a:prstGeom>
            <a:ln w="28575">
              <a:solidFill>
                <a:srgbClr val="00B05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RightUp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Arc 17"/>
            <p:cNvSpPr/>
            <p:nvPr/>
          </p:nvSpPr>
          <p:spPr>
            <a:xfrm rot="9841739">
              <a:off x="3702156" y="4719558"/>
              <a:ext cx="360000" cy="360000"/>
            </a:xfrm>
            <a:prstGeom prst="arc">
              <a:avLst>
                <a:gd name="adj1" fmla="val 14994029"/>
                <a:gd name="adj2" fmla="val 11798492"/>
              </a:avLst>
            </a:prstGeom>
            <a:ln>
              <a:solidFill>
                <a:srgbClr val="FF000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RightUp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Arc 18"/>
            <p:cNvSpPr/>
            <p:nvPr/>
          </p:nvSpPr>
          <p:spPr>
            <a:xfrm rot="2242282">
              <a:off x="4577336" y="3554487"/>
              <a:ext cx="396000" cy="396000"/>
            </a:xfrm>
            <a:prstGeom prst="arc">
              <a:avLst>
                <a:gd name="adj1" fmla="val 14994029"/>
                <a:gd name="adj2" fmla="val 11798492"/>
              </a:avLst>
            </a:prstGeom>
            <a:ln w="38100">
              <a:solidFill>
                <a:srgbClr val="0070C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RightUp">
                <a:rot lat="2607655" lon="17666498" rev="19391891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80661" y="3582224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0070C0"/>
                  </a:solidFill>
                </a:rPr>
                <a:t>RZ</a:t>
              </a:r>
              <a:endParaRPr lang="da-DK" sz="1200" dirty="0">
                <a:solidFill>
                  <a:srgbClr val="0070C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06711" y="4472316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FF0000"/>
                  </a:solidFill>
                </a:rPr>
                <a:t>RX</a:t>
              </a:r>
              <a:endParaRPr lang="da-DK" sz="12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74673" y="5981098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00B050"/>
                  </a:solidFill>
                </a:rPr>
                <a:t>RY</a:t>
              </a:r>
              <a:endParaRPr lang="da-DK" sz="12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55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8485" y="826347"/>
            <a:ext cx="3459636" cy="3783327"/>
          </a:xfrm>
          <a:prstGeom prst="rect">
            <a:avLst/>
          </a:prstGeom>
        </p:spPr>
      </p:pic>
      <p:sp>
        <p:nvSpPr>
          <p:cNvPr id="8" name="Pladsholder til indhold 2"/>
          <p:cNvSpPr txBox="1">
            <a:spLocks/>
          </p:cNvSpPr>
          <p:nvPr/>
        </p:nvSpPr>
        <p:spPr>
          <a:xfrm>
            <a:off x="281508" y="538430"/>
            <a:ext cx="7962900" cy="450267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rgbClr val="262626"/>
                </a:solidFill>
              </a:rPr>
              <a:t>原点在工具法兰盘中心</a:t>
            </a:r>
            <a:endParaRPr lang="en-SG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4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工具特征</a:t>
            </a:r>
            <a:endParaRPr lang="en-SG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325350" y="1897344"/>
            <a:ext cx="2437409" cy="1471949"/>
            <a:chOff x="5692679" y="3378995"/>
            <a:chExt cx="2437409" cy="1471949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5878627" y="3505162"/>
              <a:ext cx="1089113" cy="729077"/>
            </a:xfrm>
            <a:prstGeom prst="straightConnector1">
              <a:avLst/>
            </a:prstGeom>
            <a:ln>
              <a:solidFill>
                <a:srgbClr val="FF5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6950309" y="3510682"/>
              <a:ext cx="171021" cy="1092925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c 25"/>
            <p:cNvSpPr/>
            <p:nvPr/>
          </p:nvSpPr>
          <p:spPr>
            <a:xfrm rot="3058167">
              <a:off x="6910673" y="4055882"/>
              <a:ext cx="288000" cy="288000"/>
            </a:xfrm>
            <a:prstGeom prst="arc">
              <a:avLst>
                <a:gd name="adj1" fmla="val 14994029"/>
                <a:gd name="adj2" fmla="val 11798492"/>
              </a:avLst>
            </a:prstGeom>
            <a:ln w="28575">
              <a:solidFill>
                <a:srgbClr val="00B05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RightUp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Arc 26"/>
            <p:cNvSpPr/>
            <p:nvPr/>
          </p:nvSpPr>
          <p:spPr>
            <a:xfrm rot="7433766">
              <a:off x="5943889" y="3937268"/>
              <a:ext cx="288000" cy="288000"/>
            </a:xfrm>
            <a:prstGeom prst="arc">
              <a:avLst>
                <a:gd name="adj1" fmla="val 14994029"/>
                <a:gd name="adj2" fmla="val 11798492"/>
              </a:avLst>
            </a:prstGeom>
            <a:ln>
              <a:solidFill>
                <a:srgbClr val="FF000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RightUp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Arc 27"/>
            <p:cNvSpPr/>
            <p:nvPr/>
          </p:nvSpPr>
          <p:spPr>
            <a:xfrm rot="19613457">
              <a:off x="7446220" y="3623651"/>
              <a:ext cx="360000" cy="360000"/>
            </a:xfrm>
            <a:prstGeom prst="arc">
              <a:avLst>
                <a:gd name="adj1" fmla="val 14994029"/>
                <a:gd name="adj2" fmla="val 11798492"/>
              </a:avLst>
            </a:prstGeom>
            <a:ln w="38100">
              <a:solidFill>
                <a:srgbClr val="0070C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RightUp">
                <a:rot lat="2607655" lon="17666498" rev="19391891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35819" y="4543167"/>
              <a:ext cx="216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00B050"/>
                  </a:solidFill>
                </a:rPr>
                <a:t>Y</a:t>
              </a:r>
              <a:endParaRPr lang="da-DK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92679" y="4196531"/>
              <a:ext cx="2160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FF0000"/>
                  </a:solidFill>
                </a:rPr>
                <a:t>X</a:t>
              </a:r>
              <a:endParaRPr lang="da-DK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914088" y="3850478"/>
              <a:ext cx="2160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0070C0"/>
                  </a:solidFill>
                </a:rPr>
                <a:t>Z</a:t>
              </a:r>
              <a:endParaRPr lang="da-DK" sz="14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32" name="Straight Arrow Connector 31"/>
            <p:cNvCxnSpPr>
              <a:endCxn id="31" idx="1"/>
            </p:cNvCxnSpPr>
            <p:nvPr/>
          </p:nvCxnSpPr>
          <p:spPr>
            <a:xfrm>
              <a:off x="6959736" y="3510682"/>
              <a:ext cx="954352" cy="447796"/>
            </a:xfrm>
            <a:prstGeom prst="straightConnector1">
              <a:avLst/>
            </a:prstGeom>
            <a:ln>
              <a:solidFill>
                <a:srgbClr val="0070C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7403654" y="3378995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0070C0"/>
                  </a:solidFill>
                </a:rPr>
                <a:t>RZ</a:t>
              </a:r>
              <a:endParaRPr lang="da-DK" sz="1200" dirty="0">
                <a:solidFill>
                  <a:srgbClr val="0070C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21803" y="4172561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FF0000"/>
                  </a:solidFill>
                </a:rPr>
                <a:t>RX</a:t>
              </a:r>
              <a:endParaRPr lang="da-DK" sz="1200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05899" y="4024856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00B050"/>
                  </a:solidFill>
                </a:rPr>
                <a:t>RY</a:t>
              </a:r>
              <a:endParaRPr lang="da-DK" sz="12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836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 smtClean="0"/>
              <a:t>高级</a:t>
            </a:r>
            <a:r>
              <a:rPr lang="en-US" altLang="zh-CN" dirty="0" smtClean="0"/>
              <a:t>TCP</a:t>
            </a:r>
            <a:r>
              <a:rPr lang="zh-CN" altLang="en-US" dirty="0" smtClean="0"/>
              <a:t>使用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</a:t>
            </a:r>
            <a:r>
              <a:rPr lang="zh-CN" altLang="en-US" dirty="0" smtClean="0"/>
              <a:t>服务器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 dirty="0" smtClean="0"/>
              <a:t>客户端界面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</a:t>
            </a:r>
            <a:r>
              <a:rPr lang="zh-CN" altLang="en-US" dirty="0"/>
              <a:t>通讯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 dirty="0" smtClean="0"/>
              <a:t>故障处理流程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5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indhold 2"/>
          <p:cNvSpPr txBox="1">
            <a:spLocks/>
          </p:cNvSpPr>
          <p:nvPr/>
        </p:nvSpPr>
        <p:spPr>
          <a:xfrm>
            <a:off x="281508" y="538430"/>
            <a:ext cx="3190897" cy="450267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rgbClr val="262626"/>
                </a:solidFill>
              </a:rPr>
              <a:t>当</a:t>
            </a:r>
            <a:r>
              <a:rPr lang="en-US" altLang="zh-CN" sz="1800" dirty="0" smtClean="0">
                <a:solidFill>
                  <a:srgbClr val="262626"/>
                </a:solidFill>
              </a:rPr>
              <a:t>TCP</a:t>
            </a:r>
            <a:r>
              <a:rPr lang="zh-CN" altLang="en-US" sz="1800" dirty="0" smtClean="0">
                <a:solidFill>
                  <a:srgbClr val="262626"/>
                </a:solidFill>
              </a:rPr>
              <a:t>被定义，工具坐标系原点为</a:t>
            </a:r>
            <a:r>
              <a:rPr lang="en-US" altLang="zh-CN" sz="1800" dirty="0" smtClean="0">
                <a:solidFill>
                  <a:srgbClr val="262626"/>
                </a:solidFill>
              </a:rPr>
              <a:t>TCP</a:t>
            </a:r>
            <a:r>
              <a:rPr lang="zh-CN" altLang="en-US" sz="1800" dirty="0" smtClean="0">
                <a:solidFill>
                  <a:srgbClr val="262626"/>
                </a:solidFill>
              </a:rPr>
              <a:t>中心</a:t>
            </a:r>
            <a:endParaRPr lang="en-SG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400" dirty="0" smtClean="0">
              <a:solidFill>
                <a:srgbClr val="26262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8485" y="826347"/>
            <a:ext cx="3459636" cy="37833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工具特征</a:t>
            </a:r>
            <a:endParaRPr lang="en-SG" dirty="0">
              <a:latin typeface="+mj-lt"/>
            </a:endParaRPr>
          </a:p>
        </p:txBody>
      </p:sp>
      <p:sp>
        <p:nvSpPr>
          <p:cNvPr id="21" name="Can 20"/>
          <p:cNvSpPr/>
          <p:nvPr/>
        </p:nvSpPr>
        <p:spPr>
          <a:xfrm rot="6900000">
            <a:off x="6508777" y="1877010"/>
            <a:ext cx="306751" cy="339957"/>
          </a:xfrm>
          <a:prstGeom prst="can">
            <a:avLst>
              <a:gd name="adj" fmla="val 8142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Can 21"/>
          <p:cNvSpPr/>
          <p:nvPr/>
        </p:nvSpPr>
        <p:spPr>
          <a:xfrm rot="6900000">
            <a:off x="7047808" y="1852141"/>
            <a:ext cx="78850" cy="798704"/>
          </a:xfrm>
          <a:prstGeom prst="can">
            <a:avLst>
              <a:gd name="adj" fmla="val 9888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36" name="Group 35"/>
          <p:cNvGrpSpPr/>
          <p:nvPr/>
        </p:nvGrpSpPr>
        <p:grpSpPr>
          <a:xfrm>
            <a:off x="6156341" y="2267257"/>
            <a:ext cx="2437409" cy="1471949"/>
            <a:chOff x="5692679" y="3378995"/>
            <a:chExt cx="2437409" cy="1471949"/>
          </a:xfrm>
        </p:grpSpPr>
        <p:cxnSp>
          <p:nvCxnSpPr>
            <p:cNvPr id="37" name="Straight Arrow Connector 36"/>
            <p:cNvCxnSpPr/>
            <p:nvPr/>
          </p:nvCxnSpPr>
          <p:spPr>
            <a:xfrm flipH="1">
              <a:off x="5878627" y="3505162"/>
              <a:ext cx="1089113" cy="729077"/>
            </a:xfrm>
            <a:prstGeom prst="straightConnector1">
              <a:avLst/>
            </a:prstGeom>
            <a:ln>
              <a:solidFill>
                <a:srgbClr val="FF5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6950309" y="3510682"/>
              <a:ext cx="171021" cy="1092925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 38"/>
            <p:cNvSpPr/>
            <p:nvPr/>
          </p:nvSpPr>
          <p:spPr>
            <a:xfrm rot="3058167">
              <a:off x="6910673" y="4055882"/>
              <a:ext cx="288000" cy="288000"/>
            </a:xfrm>
            <a:prstGeom prst="arc">
              <a:avLst>
                <a:gd name="adj1" fmla="val 14994029"/>
                <a:gd name="adj2" fmla="val 11798492"/>
              </a:avLst>
            </a:prstGeom>
            <a:ln w="28575">
              <a:solidFill>
                <a:srgbClr val="00B05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RightUp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Arc 39"/>
            <p:cNvSpPr/>
            <p:nvPr/>
          </p:nvSpPr>
          <p:spPr>
            <a:xfrm rot="7433766">
              <a:off x="5943889" y="3937268"/>
              <a:ext cx="288000" cy="288000"/>
            </a:xfrm>
            <a:prstGeom prst="arc">
              <a:avLst>
                <a:gd name="adj1" fmla="val 14994029"/>
                <a:gd name="adj2" fmla="val 11798492"/>
              </a:avLst>
            </a:prstGeom>
            <a:ln>
              <a:solidFill>
                <a:srgbClr val="FF000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RightUp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1" name="Arc 40"/>
            <p:cNvSpPr/>
            <p:nvPr/>
          </p:nvSpPr>
          <p:spPr>
            <a:xfrm rot="19613457">
              <a:off x="7446220" y="3623651"/>
              <a:ext cx="360000" cy="360000"/>
            </a:xfrm>
            <a:prstGeom prst="arc">
              <a:avLst>
                <a:gd name="adj1" fmla="val 14994029"/>
                <a:gd name="adj2" fmla="val 11798492"/>
              </a:avLst>
            </a:prstGeom>
            <a:ln w="38100">
              <a:solidFill>
                <a:srgbClr val="0070C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RightUp">
                <a:rot lat="2607655" lon="17666498" rev="19391891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35819" y="4543167"/>
              <a:ext cx="216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00B050"/>
                  </a:solidFill>
                </a:rPr>
                <a:t>Y</a:t>
              </a:r>
              <a:endParaRPr lang="da-DK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692679" y="4196531"/>
              <a:ext cx="2160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FF0000"/>
                  </a:solidFill>
                </a:rPr>
                <a:t>X</a:t>
              </a:r>
              <a:endParaRPr lang="da-DK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914088" y="3850478"/>
              <a:ext cx="2160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0070C0"/>
                  </a:solidFill>
                </a:rPr>
                <a:t>Z</a:t>
              </a:r>
              <a:endParaRPr lang="da-DK" sz="14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45" name="Straight Arrow Connector 44"/>
            <p:cNvCxnSpPr>
              <a:endCxn id="44" idx="1"/>
            </p:cNvCxnSpPr>
            <p:nvPr/>
          </p:nvCxnSpPr>
          <p:spPr>
            <a:xfrm>
              <a:off x="6959736" y="3510682"/>
              <a:ext cx="954352" cy="447796"/>
            </a:xfrm>
            <a:prstGeom prst="straightConnector1">
              <a:avLst/>
            </a:prstGeom>
            <a:ln>
              <a:solidFill>
                <a:srgbClr val="0070C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7403654" y="3378995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0070C0"/>
                  </a:solidFill>
                </a:rPr>
                <a:t>RZ</a:t>
              </a:r>
              <a:endParaRPr lang="da-DK" sz="1200" dirty="0">
                <a:solidFill>
                  <a:srgbClr val="0070C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21803" y="4172561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FF0000"/>
                  </a:solidFill>
                </a:rPr>
                <a:t>RX</a:t>
              </a:r>
              <a:endParaRPr lang="da-DK" sz="1200" dirty="0">
                <a:solidFill>
                  <a:srgbClr val="FF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5899" y="4024856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00B050"/>
                  </a:solidFill>
                </a:rPr>
                <a:t>RY</a:t>
              </a:r>
              <a:endParaRPr lang="da-DK" sz="12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048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indhold 2"/>
          <p:cNvSpPr txBox="1">
            <a:spLocks/>
          </p:cNvSpPr>
          <p:nvPr/>
        </p:nvSpPr>
        <p:spPr>
          <a:xfrm>
            <a:off x="281508" y="535724"/>
            <a:ext cx="3480264" cy="4505384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rgbClr val="262626"/>
                </a:solidFill>
              </a:rPr>
              <a:t>由操作者定义的坐标系</a:t>
            </a:r>
            <a:endParaRPr lang="en-SG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400" dirty="0" smtClean="0">
              <a:solidFill>
                <a:srgbClr val="26262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8151" y="826347"/>
            <a:ext cx="3219969" cy="37833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用户定义特征</a:t>
            </a:r>
            <a:endParaRPr lang="en-SG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580894" y="3024702"/>
            <a:ext cx="3361675" cy="1713046"/>
            <a:chOff x="5461561" y="4699702"/>
            <a:chExt cx="3361675" cy="1713046"/>
          </a:xfrm>
        </p:grpSpPr>
        <p:sp>
          <p:nvSpPr>
            <p:cNvPr id="24" name="Cube 23"/>
            <p:cNvSpPr/>
            <p:nvPr/>
          </p:nvSpPr>
          <p:spPr>
            <a:xfrm rot="20723346">
              <a:off x="6115816" y="5070823"/>
              <a:ext cx="2707420" cy="1092474"/>
            </a:xfrm>
            <a:prstGeom prst="cube">
              <a:avLst>
                <a:gd name="adj" fmla="val 7504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03197" y="5624910"/>
              <a:ext cx="2160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FF0000"/>
                  </a:solidFill>
                </a:rPr>
                <a:t>X</a:t>
              </a:r>
              <a:endParaRPr lang="da-DK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80054" y="4699702"/>
              <a:ext cx="2160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0070C0"/>
                  </a:solidFill>
                </a:rPr>
                <a:t>Z</a:t>
              </a:r>
              <a:endParaRPr lang="da-DK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61561" y="5380400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0070C0"/>
                  </a:solidFill>
                </a:rPr>
                <a:t>RZ</a:t>
              </a:r>
              <a:endParaRPr lang="da-DK" sz="1200" dirty="0">
                <a:solidFill>
                  <a:srgbClr val="0070C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015503" y="6135749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FF0000"/>
                  </a:solidFill>
                </a:rPr>
                <a:t>RZ</a:t>
              </a:r>
              <a:endParaRPr lang="da-DK" sz="1200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182638" y="5358263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00B050"/>
                  </a:solidFill>
                </a:rPr>
                <a:t>RY</a:t>
              </a:r>
              <a:endParaRPr lang="da-DK" sz="1200" dirty="0">
                <a:solidFill>
                  <a:srgbClr val="00B050"/>
                </a:solidFill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6217667" y="5354424"/>
              <a:ext cx="494218" cy="847111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6244715" y="5844617"/>
              <a:ext cx="1408911" cy="361540"/>
            </a:xfrm>
            <a:prstGeom prst="straightConnector1">
              <a:avLst/>
            </a:prstGeom>
            <a:ln>
              <a:solidFill>
                <a:srgbClr val="FF5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5899252" y="4919814"/>
              <a:ext cx="332020" cy="1292443"/>
            </a:xfrm>
            <a:prstGeom prst="straightConnector1">
              <a:avLst/>
            </a:prstGeom>
            <a:ln>
              <a:solidFill>
                <a:srgbClr val="0070C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593298" y="5084355"/>
              <a:ext cx="216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00B050"/>
                  </a:solidFill>
                </a:rPr>
                <a:t>Y</a:t>
              </a:r>
              <a:endParaRPr lang="da-DK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4" name="Arc 33"/>
            <p:cNvSpPr/>
            <p:nvPr/>
          </p:nvSpPr>
          <p:spPr>
            <a:xfrm rot="17745183">
              <a:off x="6947079" y="5771777"/>
              <a:ext cx="360000" cy="360000"/>
            </a:xfrm>
            <a:prstGeom prst="arc">
              <a:avLst>
                <a:gd name="adj1" fmla="val 14994029"/>
                <a:gd name="adj2" fmla="val 11798492"/>
              </a:avLst>
            </a:prstGeom>
            <a:ln w="28575">
              <a:solidFill>
                <a:srgbClr val="FF000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RightUp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Arc 34"/>
            <p:cNvSpPr/>
            <p:nvPr/>
          </p:nvSpPr>
          <p:spPr>
            <a:xfrm rot="2450529" flipH="1" flipV="1">
              <a:off x="6308599" y="5532944"/>
              <a:ext cx="360000" cy="360000"/>
            </a:xfrm>
            <a:prstGeom prst="arc">
              <a:avLst>
                <a:gd name="adj1" fmla="val 14994029"/>
                <a:gd name="adj2" fmla="val 11798492"/>
              </a:avLst>
            </a:prstGeom>
            <a:ln>
              <a:solidFill>
                <a:srgbClr val="00B05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BottomDown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9" name="Arc 48"/>
            <p:cNvSpPr/>
            <p:nvPr/>
          </p:nvSpPr>
          <p:spPr>
            <a:xfrm rot="1331838">
              <a:off x="5835983" y="5233627"/>
              <a:ext cx="432000" cy="432000"/>
            </a:xfrm>
            <a:prstGeom prst="arc">
              <a:avLst>
                <a:gd name="adj1" fmla="val 14994029"/>
                <a:gd name="adj2" fmla="val 11798492"/>
              </a:avLst>
            </a:prstGeom>
            <a:ln w="38100">
              <a:solidFill>
                <a:srgbClr val="0070C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RightUp">
                <a:rot lat="2607655" lon="17666498" rev="19391891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05607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400" y="864379"/>
            <a:ext cx="5286205" cy="3943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建立特征</a:t>
            </a:r>
            <a:endParaRPr lang="en-SG" dirty="0">
              <a:latin typeface="+mj-lt"/>
            </a:endParaRPr>
          </a:p>
        </p:txBody>
      </p:sp>
      <p:sp>
        <p:nvSpPr>
          <p:cNvPr id="8" name="Pladsholder til indhold 2"/>
          <p:cNvSpPr txBox="1">
            <a:spLocks/>
          </p:cNvSpPr>
          <p:nvPr/>
        </p:nvSpPr>
        <p:spPr>
          <a:xfrm>
            <a:off x="281507" y="630446"/>
            <a:ext cx="3140961" cy="3964703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特征</a:t>
            </a: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</a:t>
            </a:r>
            <a:r>
              <a:rPr lang="en-SG" sz="1400" dirty="0" smtClean="0">
                <a:solidFill>
                  <a:srgbClr val="262626"/>
                </a:solidFill>
              </a:rPr>
              <a:t> </a:t>
            </a:r>
            <a:r>
              <a:rPr lang="en-SG" sz="1400" dirty="0" err="1" smtClean="0">
                <a:solidFill>
                  <a:srgbClr val="262626"/>
                </a:solidFill>
              </a:rPr>
              <a:t>PolyScope</a:t>
            </a:r>
            <a:r>
              <a:rPr lang="en-SG" sz="1400" dirty="0" smtClean="0">
                <a:solidFill>
                  <a:srgbClr val="262626"/>
                </a:solidFill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</a:rPr>
              <a:t>中特征可以定义为一个平面</a:t>
            </a:r>
            <a:endParaRPr lang="en-SG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可以建立多个特征</a:t>
            </a:r>
            <a:endParaRPr lang="en-SG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设置特征为：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点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线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平面</a:t>
            </a:r>
            <a:endParaRPr lang="en-GB" sz="1000" dirty="0">
              <a:solidFill>
                <a:srgbClr val="262626"/>
              </a:solidFill>
            </a:endParaRPr>
          </a:p>
          <a:p>
            <a:pPr marL="646113" lvl="2" indent="-285750">
              <a:buClr>
                <a:srgbClr val="00628B"/>
              </a:buClr>
            </a:pPr>
            <a:endParaRPr lang="da-DK" sz="16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加一个新特征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平面</a:t>
            </a:r>
            <a:r>
              <a:rPr lang="da-DK" sz="1200" dirty="0">
                <a:solidFill>
                  <a:srgbClr val="262626"/>
                </a:solidFill>
              </a:rPr>
              <a:t/>
            </a:r>
            <a:br>
              <a:rPr lang="da-DK" sz="1200" dirty="0">
                <a:solidFill>
                  <a:srgbClr val="262626"/>
                </a:solidFill>
              </a:rPr>
            </a:b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200" dirty="0" smtClean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95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indhold 2"/>
          <p:cNvSpPr txBox="1">
            <a:spLocks/>
          </p:cNvSpPr>
          <p:nvPr/>
        </p:nvSpPr>
        <p:spPr>
          <a:xfrm>
            <a:off x="281508" y="495300"/>
            <a:ext cx="3140961" cy="454580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属性</a:t>
            </a: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显示坐标轴（</a:t>
            </a:r>
            <a:r>
              <a:rPr lang="en-US" altLang="zh-CN" sz="1400" dirty="0" smtClean="0">
                <a:solidFill>
                  <a:srgbClr val="262626"/>
                </a:solidFill>
              </a:rPr>
              <a:t>show axes</a:t>
            </a:r>
            <a:r>
              <a:rPr lang="zh-CN" altLang="en-US" sz="1400" dirty="0" smtClean="0">
                <a:solidFill>
                  <a:srgbClr val="262626"/>
                </a:solidFill>
              </a:rPr>
              <a:t>）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显示颜色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可唤醒（</a:t>
            </a:r>
            <a:r>
              <a:rPr lang="en-US" altLang="zh-CN" sz="1400" dirty="0" err="1" smtClean="0">
                <a:solidFill>
                  <a:srgbClr val="262626"/>
                </a:solidFill>
              </a:rPr>
              <a:t>joggable</a:t>
            </a:r>
            <a:r>
              <a:rPr lang="zh-CN" altLang="en-US" sz="1400" dirty="0" smtClean="0">
                <a:solidFill>
                  <a:srgbClr val="262626"/>
                </a:solidFill>
              </a:rPr>
              <a:t>）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在移动窗口激活特征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变量（</a:t>
            </a:r>
            <a:r>
              <a:rPr lang="en-US" altLang="zh-CN" sz="1400" dirty="0" smtClean="0">
                <a:solidFill>
                  <a:srgbClr val="262626"/>
                </a:solidFill>
              </a:rPr>
              <a:t>Variable</a:t>
            </a:r>
            <a:r>
              <a:rPr lang="zh-CN" altLang="en-US" sz="1400" dirty="0" smtClean="0">
                <a:solidFill>
                  <a:srgbClr val="262626"/>
                </a:solidFill>
              </a:rPr>
              <a:t>）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为特征创建一个备份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移动机器人到此处</a:t>
            </a:r>
            <a:endParaRPr lang="en-GB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en-US" altLang="zh-CN" sz="1000" dirty="0" smtClean="0">
                <a:solidFill>
                  <a:srgbClr val="262626"/>
                </a:solidFill>
              </a:rPr>
              <a:t>TCP</a:t>
            </a:r>
            <a:r>
              <a:rPr lang="zh-CN" altLang="en-US" sz="1000" dirty="0" smtClean="0">
                <a:solidFill>
                  <a:srgbClr val="262626"/>
                </a:solidFill>
              </a:rPr>
              <a:t>位置垂直于特征</a:t>
            </a:r>
            <a:endParaRPr lang="da-DK" sz="10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r>
              <a:rPr lang="da-DK" sz="1400" dirty="0">
                <a:solidFill>
                  <a:srgbClr val="262626"/>
                </a:solidFill>
              </a:rPr>
              <a:t/>
            </a:r>
            <a:br>
              <a:rPr lang="da-DK" sz="1400" dirty="0">
                <a:solidFill>
                  <a:srgbClr val="262626"/>
                </a:solidFill>
              </a:rPr>
            </a:b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2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建立特征</a:t>
            </a:r>
            <a:endParaRPr lang="en-SG" dirty="0">
              <a:latin typeface="+mj-lt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201" y="787518"/>
            <a:ext cx="5206799" cy="386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385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812" y="784106"/>
            <a:ext cx="5288724" cy="396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ladsholder til indhold 2"/>
          <p:cNvSpPr txBox="1">
            <a:spLocks/>
          </p:cNvSpPr>
          <p:nvPr/>
        </p:nvSpPr>
        <p:spPr>
          <a:xfrm>
            <a:off x="281508" y="495300"/>
            <a:ext cx="3140961" cy="454580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选择特征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用箭头键移动机器人</a:t>
            </a:r>
            <a:endParaRPr lang="en-SG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表达式编辑器</a:t>
            </a:r>
            <a:endParaRPr lang="en-SG" sz="1400" dirty="0" smtClean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r>
              <a:rPr lang="da-DK" sz="1200" dirty="0">
                <a:solidFill>
                  <a:srgbClr val="262626"/>
                </a:solidFill>
              </a:rPr>
              <a:t/>
            </a:r>
            <a:br>
              <a:rPr lang="da-DK" sz="1200" dirty="0">
                <a:solidFill>
                  <a:srgbClr val="262626"/>
                </a:solidFill>
              </a:rPr>
            </a:b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2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相对特征移动机器人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11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8" name="Pladsholder til indhold 2"/>
          <p:cNvSpPr txBox="1">
            <a:spLocks/>
          </p:cNvSpPr>
          <p:nvPr/>
        </p:nvSpPr>
        <p:spPr>
          <a:xfrm>
            <a:off x="281508" y="495300"/>
            <a:ext cx="3140961" cy="454580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移动指令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特征适用于</a:t>
            </a:r>
            <a:endParaRPr lang="en-GB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 err="1">
                <a:solidFill>
                  <a:srgbClr val="262626"/>
                </a:solidFill>
              </a:rPr>
              <a:t>MoveL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 err="1">
                <a:solidFill>
                  <a:srgbClr val="262626"/>
                </a:solidFill>
              </a:rPr>
              <a:t>MoveP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 err="1">
                <a:solidFill>
                  <a:srgbClr val="262626"/>
                </a:solidFill>
              </a:rPr>
              <a:t>MoveC</a:t>
            </a:r>
            <a:endParaRPr lang="da-DK" sz="1000" dirty="0">
              <a:solidFill>
                <a:srgbClr val="262626"/>
              </a:solidFill>
            </a:endParaRPr>
          </a:p>
          <a:p>
            <a:pPr marL="646113" lvl="2" indent="-285750"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共享参数</a:t>
            </a:r>
            <a:endParaRPr lang="en-GB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选择用户定义特征</a:t>
            </a:r>
            <a:r>
              <a:rPr lang="da-DK" sz="1000" dirty="0">
                <a:solidFill>
                  <a:srgbClr val="262626"/>
                </a:solidFill>
              </a:rPr>
              <a:t/>
            </a:r>
            <a:br>
              <a:rPr lang="da-DK" sz="1000" dirty="0">
                <a:solidFill>
                  <a:srgbClr val="262626"/>
                </a:solidFill>
              </a:rPr>
            </a:br>
            <a:endParaRPr lang="en-GB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r>
              <a:rPr lang="da-DK" sz="1200" dirty="0">
                <a:solidFill>
                  <a:srgbClr val="262626"/>
                </a:solidFill>
              </a:rPr>
              <a:t/>
            </a:r>
            <a:br>
              <a:rPr lang="da-DK" sz="1200" dirty="0">
                <a:solidFill>
                  <a:srgbClr val="262626"/>
                </a:solidFill>
              </a:rPr>
            </a:b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2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相对特征移动机器人</a:t>
            </a:r>
            <a:endParaRPr lang="en-SG" dirty="0">
              <a:latin typeface="+mj-lt"/>
            </a:endParaRPr>
          </a:p>
        </p:txBody>
      </p:sp>
      <p:pic>
        <p:nvPicPr>
          <p:cNvPr id="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0792" cy="396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59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10" name="Pladsholder til indhold 2"/>
          <p:cNvSpPr txBox="1">
            <a:spLocks/>
          </p:cNvSpPr>
          <p:nvPr/>
        </p:nvSpPr>
        <p:spPr>
          <a:xfrm>
            <a:off x="281508" y="521012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创建一个程序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插入</a:t>
            </a:r>
            <a:r>
              <a:rPr lang="da-DK" sz="1400" dirty="0" smtClean="0">
                <a:solidFill>
                  <a:srgbClr val="262626"/>
                </a:solidFill>
              </a:rPr>
              <a:t> MoveJ</a:t>
            </a: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示教</a:t>
            </a:r>
            <a:r>
              <a:rPr lang="da-DK" sz="1000" dirty="0" smtClean="0">
                <a:solidFill>
                  <a:srgbClr val="262626"/>
                </a:solidFill>
              </a:rPr>
              <a:t> home </a:t>
            </a:r>
            <a:r>
              <a:rPr lang="zh-CN" altLang="en-US" sz="1000" dirty="0">
                <a:solidFill>
                  <a:srgbClr val="262626"/>
                </a:solidFill>
              </a:rPr>
              <a:t>位置</a:t>
            </a:r>
            <a:endParaRPr lang="da-DK" sz="10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插入</a:t>
            </a:r>
            <a:r>
              <a:rPr lang="da-DK" sz="1400" dirty="0" smtClean="0">
                <a:solidFill>
                  <a:srgbClr val="262626"/>
                </a:solidFill>
              </a:rPr>
              <a:t> MoveL</a:t>
            </a: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选择</a:t>
            </a:r>
            <a:r>
              <a:rPr lang="da-DK" sz="1000" dirty="0" smtClean="0">
                <a:solidFill>
                  <a:srgbClr val="262626"/>
                </a:solidFill>
              </a:rPr>
              <a:t> </a:t>
            </a:r>
            <a:r>
              <a:rPr lang="da-DK" sz="1000" b="1" dirty="0" smtClean="0">
                <a:solidFill>
                  <a:srgbClr val="262626"/>
                </a:solidFill>
              </a:rPr>
              <a:t>Plane_1</a:t>
            </a:r>
            <a:r>
              <a:rPr lang="da-DK" sz="1000" dirty="0" smtClean="0">
                <a:solidFill>
                  <a:srgbClr val="262626"/>
                </a:solidFill>
              </a:rPr>
              <a:t> </a:t>
            </a:r>
            <a:r>
              <a:rPr lang="zh-CN" altLang="en-US" sz="1000" dirty="0" smtClean="0">
                <a:solidFill>
                  <a:srgbClr val="262626"/>
                </a:solidFill>
              </a:rPr>
              <a:t>作为特征</a:t>
            </a:r>
            <a:endParaRPr lang="da-DK" sz="10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示教</a:t>
            </a:r>
            <a:r>
              <a:rPr lang="en-US" altLang="zh-CN" sz="1000" dirty="0" smtClean="0">
                <a:solidFill>
                  <a:srgbClr val="262626"/>
                </a:solidFill>
              </a:rPr>
              <a:t>4</a:t>
            </a:r>
            <a:r>
              <a:rPr lang="zh-CN" altLang="en-US" sz="1000" dirty="0" smtClean="0">
                <a:solidFill>
                  <a:srgbClr val="262626"/>
                </a:solidFill>
              </a:rPr>
              <a:t>个路点</a:t>
            </a:r>
            <a:endParaRPr lang="da-DK" sz="10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运行程序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重新示教一个特征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检查特征作为变量</a:t>
            </a:r>
            <a:endParaRPr lang="da-DK" sz="10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检查路点被转移了</a:t>
            </a:r>
            <a:endParaRPr lang="da-DK" sz="1000" b="1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用特征工作</a:t>
            </a:r>
            <a:endParaRPr lang="en-SG" dirty="0">
              <a:latin typeface="+mj-lt"/>
            </a:endParaRPr>
          </a:p>
        </p:txBody>
      </p:sp>
      <p:graphicFrame>
        <p:nvGraphicFramePr>
          <p:cNvPr id="11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520786"/>
              </p:ext>
            </p:extLst>
          </p:nvPr>
        </p:nvGraphicFramePr>
        <p:xfrm>
          <a:off x="851324" y="3187223"/>
          <a:ext cx="1800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0"/>
              </a:tblGrid>
              <a:tr h="185388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MoveJ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</a:t>
                      </a:r>
                      <a:r>
                        <a:rPr lang="da-DK" sz="1200" dirty="0" err="1" smtClean="0"/>
                        <a:t>home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MoveL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Waypoint_2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Waypoint_3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Waypoint_4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200" dirty="0" smtClean="0"/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3551612" y="678366"/>
            <a:ext cx="5081434" cy="4585243"/>
            <a:chOff x="3061408" y="1745503"/>
            <a:chExt cx="5081434" cy="4585243"/>
          </a:xfrm>
        </p:grpSpPr>
        <p:sp>
          <p:nvSpPr>
            <p:cNvPr id="13" name="Rectangle 12"/>
            <p:cNvSpPr/>
            <p:nvPr/>
          </p:nvSpPr>
          <p:spPr>
            <a:xfrm>
              <a:off x="3607167" y="4167608"/>
              <a:ext cx="1440000" cy="2160000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57407" y="4170746"/>
              <a:ext cx="1440000" cy="2160000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Arc 14"/>
            <p:cNvSpPr/>
            <p:nvPr/>
          </p:nvSpPr>
          <p:spPr>
            <a:xfrm rot="16764044">
              <a:off x="4299897" y="1624142"/>
              <a:ext cx="2666079" cy="3000173"/>
            </a:xfrm>
            <a:prstGeom prst="arc">
              <a:avLst>
                <a:gd name="adj1" fmla="val 16200000"/>
                <a:gd name="adj2" fmla="val 20759973"/>
              </a:avLst>
            </a:prstGeom>
            <a:ln w="6350">
              <a:solidFill>
                <a:srgbClr val="56A0D3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176222" y="4846917"/>
              <a:ext cx="923679" cy="130452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3553906" y="4846917"/>
              <a:ext cx="622316" cy="403829"/>
            </a:xfrm>
            <a:prstGeom prst="straightConnector1">
              <a:avLst/>
            </a:prstGeom>
            <a:ln>
              <a:solidFill>
                <a:srgbClr val="FF5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176222" y="4125276"/>
              <a:ext cx="0" cy="720000"/>
            </a:xfrm>
            <a:prstGeom prst="straightConnector1">
              <a:avLst/>
            </a:prstGeom>
            <a:ln>
              <a:solidFill>
                <a:srgbClr val="0070C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183609" y="5649951"/>
              <a:ext cx="54000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3622193" y="2205982"/>
              <a:ext cx="1440000" cy="2160000"/>
            </a:xfrm>
            <a:prstGeom prst="rect">
              <a:avLst/>
            </a:prstGeom>
            <a:solidFill>
              <a:schemeClr val="bg1"/>
            </a:solidFill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82120" y="2205982"/>
              <a:ext cx="1440000" cy="21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/>
            <p:cNvSpPr/>
            <p:nvPr/>
          </p:nvSpPr>
          <p:spPr>
            <a:xfrm>
              <a:off x="3201806" y="3450222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/>
            <p:cNvSpPr/>
            <p:nvPr/>
          </p:nvSpPr>
          <p:spPr>
            <a:xfrm>
              <a:off x="4494873" y="3649757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/>
            <p:cNvSpPr/>
            <p:nvPr/>
          </p:nvSpPr>
          <p:spPr>
            <a:xfrm>
              <a:off x="4117793" y="2839035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/>
            <p:cNvSpPr/>
            <p:nvPr/>
          </p:nvSpPr>
          <p:spPr>
            <a:xfrm>
              <a:off x="5410860" y="3038570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/>
            <p:cNvSpPr/>
            <p:nvPr/>
          </p:nvSpPr>
          <p:spPr>
            <a:xfrm>
              <a:off x="5522416" y="1745503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Arc 26"/>
            <p:cNvSpPr/>
            <p:nvPr/>
          </p:nvSpPr>
          <p:spPr>
            <a:xfrm rot="4835956" flipH="1">
              <a:off x="4120902" y="1694115"/>
              <a:ext cx="2631153" cy="2852952"/>
            </a:xfrm>
            <a:prstGeom prst="arc">
              <a:avLst>
                <a:gd name="adj1" fmla="val 16200000"/>
                <a:gd name="adj2" fmla="val 20759973"/>
              </a:avLst>
            </a:prstGeom>
            <a:ln w="6350">
              <a:solidFill>
                <a:srgbClr val="99CC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/>
            <p:cNvSpPr/>
            <p:nvPr/>
          </p:nvSpPr>
          <p:spPr>
            <a:xfrm>
              <a:off x="5861788" y="3461217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/>
            <p:cNvSpPr/>
            <p:nvPr/>
          </p:nvSpPr>
          <p:spPr>
            <a:xfrm>
              <a:off x="7154855" y="3660752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/>
            <p:cNvSpPr/>
            <p:nvPr/>
          </p:nvSpPr>
          <p:spPr>
            <a:xfrm>
              <a:off x="6777775" y="2850030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/>
            <p:cNvSpPr/>
            <p:nvPr/>
          </p:nvSpPr>
          <p:spPr>
            <a:xfrm>
              <a:off x="8070842" y="3049565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Tekstboks 18"/>
            <p:cNvSpPr txBox="1"/>
            <p:nvPr/>
          </p:nvSpPr>
          <p:spPr>
            <a:xfrm>
              <a:off x="3061408" y="3478094"/>
              <a:ext cx="4924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wp2</a:t>
              </a:r>
              <a:endParaRPr lang="da-DK" sz="1000"/>
            </a:p>
          </p:txBody>
        </p:sp>
        <p:sp>
          <p:nvSpPr>
            <p:cNvPr id="33" name="Tekstboks 18"/>
            <p:cNvSpPr txBox="1"/>
            <p:nvPr/>
          </p:nvSpPr>
          <p:spPr>
            <a:xfrm>
              <a:off x="4002375" y="2876070"/>
              <a:ext cx="4924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wp1</a:t>
              </a:r>
              <a:endParaRPr lang="da-DK" sz="1000"/>
            </a:p>
          </p:txBody>
        </p:sp>
        <p:sp>
          <p:nvSpPr>
            <p:cNvPr id="34" name="Tekstboks 18"/>
            <p:cNvSpPr txBox="1"/>
            <p:nvPr/>
          </p:nvSpPr>
          <p:spPr>
            <a:xfrm>
              <a:off x="4346021" y="3673742"/>
              <a:ext cx="4924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wp3</a:t>
              </a:r>
              <a:endParaRPr lang="da-DK" sz="1000"/>
            </a:p>
          </p:txBody>
        </p:sp>
        <p:sp>
          <p:nvSpPr>
            <p:cNvPr id="35" name="Tekstboks 18"/>
            <p:cNvSpPr txBox="1"/>
            <p:nvPr/>
          </p:nvSpPr>
          <p:spPr>
            <a:xfrm>
              <a:off x="5319271" y="3050610"/>
              <a:ext cx="4924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wp4</a:t>
              </a:r>
              <a:endParaRPr lang="da-DK" sz="1000"/>
            </a:p>
          </p:txBody>
        </p:sp>
        <p:sp>
          <p:nvSpPr>
            <p:cNvPr id="36" name="Tekstboks 18"/>
            <p:cNvSpPr txBox="1"/>
            <p:nvPr/>
          </p:nvSpPr>
          <p:spPr>
            <a:xfrm>
              <a:off x="5319271" y="1825351"/>
              <a:ext cx="4924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home</a:t>
              </a:r>
              <a:endParaRPr lang="da-DK" sz="1000"/>
            </a:p>
          </p:txBody>
        </p:sp>
        <p:sp>
          <p:nvSpPr>
            <p:cNvPr id="37" name="Tekstboks 18"/>
            <p:cNvSpPr txBox="1"/>
            <p:nvPr/>
          </p:nvSpPr>
          <p:spPr>
            <a:xfrm>
              <a:off x="3970678" y="5028389"/>
              <a:ext cx="8846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Plane_1</a:t>
              </a:r>
              <a:endParaRPr lang="da-DK" sz="1000"/>
            </a:p>
          </p:txBody>
        </p:sp>
        <p:sp>
          <p:nvSpPr>
            <p:cNvPr id="38" name="Tekstboks 18"/>
            <p:cNvSpPr txBox="1"/>
            <p:nvPr/>
          </p:nvSpPr>
          <p:spPr>
            <a:xfrm>
              <a:off x="6543773" y="5075524"/>
              <a:ext cx="12333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Plane_1</a:t>
              </a:r>
              <a:r>
                <a:rPr lang="da-DK" sz="1000"/>
                <a:t> </a:t>
              </a:r>
              <a:r>
                <a:rPr lang="da-DK" sz="1000" smtClean="0"/>
                <a:t>re-taught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183609" y="3732752"/>
              <a:ext cx="54000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6787202" y="4846917"/>
              <a:ext cx="923679" cy="13045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6164886" y="4846917"/>
              <a:ext cx="622316" cy="40382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6787202" y="4125276"/>
              <a:ext cx="0" cy="7200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201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77" name="Pladsholder til indhold 2"/>
          <p:cNvSpPr txBox="1">
            <a:spLocks/>
          </p:cNvSpPr>
          <p:nvPr/>
        </p:nvSpPr>
        <p:spPr>
          <a:xfrm>
            <a:off x="281508" y="503594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使用一个简单程序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用脚本代码补偿特征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 err="1" smtClean="0">
                <a:solidFill>
                  <a:srgbClr val="262626"/>
                </a:solidFill>
              </a:rPr>
              <a:t>pose_add</a:t>
            </a:r>
            <a:r>
              <a:rPr lang="da-DK" sz="1000" dirty="0" smtClean="0">
                <a:solidFill>
                  <a:srgbClr val="262626"/>
                </a:solidFill>
              </a:rPr>
              <a:t>()</a:t>
            </a:r>
          </a:p>
          <a:p>
            <a:pPr lvl="2">
              <a:buClr>
                <a:srgbClr val="00628B"/>
              </a:buClr>
            </a:pPr>
            <a:r>
              <a:rPr lang="da-DK" sz="1000" dirty="0" err="1" smtClean="0">
                <a:solidFill>
                  <a:srgbClr val="262626"/>
                </a:solidFill>
              </a:rPr>
              <a:t>pose_trans</a:t>
            </a:r>
            <a:r>
              <a:rPr lang="da-DK" sz="1000" dirty="0" smtClean="0">
                <a:solidFill>
                  <a:srgbClr val="262626"/>
                </a:solidFill>
              </a:rPr>
              <a:t>()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如何做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在</a:t>
            </a:r>
            <a:r>
              <a:rPr lang="en-US" altLang="zh-CN" sz="1000" dirty="0" smtClean="0">
                <a:solidFill>
                  <a:srgbClr val="262626"/>
                </a:solidFill>
              </a:rPr>
              <a:t>Y</a:t>
            </a:r>
            <a:r>
              <a:rPr lang="zh-CN" altLang="en-US" sz="1000" dirty="0" smtClean="0">
                <a:solidFill>
                  <a:srgbClr val="262626"/>
                </a:solidFill>
              </a:rPr>
              <a:t>方向上定义补偿值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在位姿变量中用补偿值</a:t>
            </a:r>
            <a:endParaRPr lang="da-DK" sz="10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用位姿变量到补偿特征</a:t>
            </a:r>
            <a:endParaRPr lang="da-DK" sz="1000" dirty="0" smtClean="0">
              <a:solidFill>
                <a:srgbClr val="262626"/>
              </a:solidFill>
            </a:endParaRPr>
          </a:p>
          <a:p>
            <a:pPr lvl="2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9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用特征工作</a:t>
            </a:r>
            <a:endParaRPr lang="en-SG" dirty="0">
              <a:latin typeface="+mj-lt"/>
            </a:endParaRPr>
          </a:p>
        </p:txBody>
      </p:sp>
      <p:graphicFrame>
        <p:nvGraphicFramePr>
          <p:cNvPr id="80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511740"/>
              </p:ext>
            </p:extLst>
          </p:nvPr>
        </p:nvGraphicFramePr>
        <p:xfrm>
          <a:off x="851323" y="2626630"/>
          <a:ext cx="3192787" cy="2319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92787"/>
              </a:tblGrid>
              <a:tr h="2319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MoveJ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</a:t>
                      </a:r>
                      <a:r>
                        <a:rPr lang="da-DK" sz="1200" dirty="0" err="1" smtClean="0"/>
                        <a:t>home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y = 0.05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offset = p[0,y,0,0,0,0]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Plane_1_var</a:t>
                      </a:r>
                      <a:r>
                        <a:rPr lang="da-DK" sz="1200" baseline="0" dirty="0" smtClean="0"/>
                        <a:t> = </a:t>
                      </a:r>
                      <a:r>
                        <a:rPr lang="da-DK" sz="1200" baseline="0" dirty="0" err="1" smtClean="0"/>
                        <a:t>pose_trans</a:t>
                      </a:r>
                      <a:r>
                        <a:rPr lang="da-DK" sz="1200" baseline="0" dirty="0" smtClean="0"/>
                        <a:t>(Plane_1_var,offset) 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MoveL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Waypoint_2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Waypoint_3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Waypoint_4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Waypoint_1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1" name="Rectangle 80"/>
          <p:cNvSpPr/>
          <p:nvPr/>
        </p:nvSpPr>
        <p:spPr>
          <a:xfrm>
            <a:off x="4097371" y="3096401"/>
            <a:ext cx="1440000" cy="2160000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2" name="Rectangle 81"/>
          <p:cNvSpPr/>
          <p:nvPr/>
        </p:nvSpPr>
        <p:spPr>
          <a:xfrm>
            <a:off x="6747611" y="3514327"/>
            <a:ext cx="1440000" cy="2160000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3" name="Arc 82"/>
          <p:cNvSpPr/>
          <p:nvPr/>
        </p:nvSpPr>
        <p:spPr>
          <a:xfrm rot="16764044">
            <a:off x="4790101" y="552935"/>
            <a:ext cx="2666079" cy="3000173"/>
          </a:xfrm>
          <a:prstGeom prst="arc">
            <a:avLst>
              <a:gd name="adj1" fmla="val 16200000"/>
              <a:gd name="adj2" fmla="val 20759973"/>
            </a:avLst>
          </a:prstGeom>
          <a:ln w="6350">
            <a:solidFill>
              <a:srgbClr val="56A0D3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4666426" y="3775710"/>
            <a:ext cx="923679" cy="130452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044110" y="3775710"/>
            <a:ext cx="622316" cy="403829"/>
          </a:xfrm>
          <a:prstGeom prst="straightConnector1">
            <a:avLst/>
          </a:prstGeom>
          <a:ln>
            <a:solidFill>
              <a:srgbClr val="FF5050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4666426" y="3054069"/>
            <a:ext cx="0" cy="72000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rot="600000">
            <a:off x="5758656" y="4446766"/>
            <a:ext cx="5400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4112397" y="1134775"/>
            <a:ext cx="1440000" cy="2160000"/>
          </a:xfrm>
          <a:prstGeom prst="rect">
            <a:avLst/>
          </a:prstGeom>
          <a:solidFill>
            <a:schemeClr val="bg1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Rectangle 88"/>
          <p:cNvSpPr/>
          <p:nvPr/>
        </p:nvSpPr>
        <p:spPr>
          <a:xfrm>
            <a:off x="6772324" y="1549563"/>
            <a:ext cx="1440000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/>
          <p:cNvSpPr/>
          <p:nvPr/>
        </p:nvSpPr>
        <p:spPr>
          <a:xfrm>
            <a:off x="3692010" y="2385689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/>
          <p:cNvSpPr/>
          <p:nvPr/>
        </p:nvSpPr>
        <p:spPr>
          <a:xfrm>
            <a:off x="4607997" y="1767828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3" name="Oval 92"/>
          <p:cNvSpPr/>
          <p:nvPr/>
        </p:nvSpPr>
        <p:spPr>
          <a:xfrm>
            <a:off x="5901064" y="1967363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4" name="Oval 93"/>
          <p:cNvSpPr/>
          <p:nvPr/>
        </p:nvSpPr>
        <p:spPr>
          <a:xfrm>
            <a:off x="6012620" y="674296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5" name="Arc 94"/>
          <p:cNvSpPr/>
          <p:nvPr/>
        </p:nvSpPr>
        <p:spPr>
          <a:xfrm rot="4835956" flipH="1">
            <a:off x="4611106" y="622908"/>
            <a:ext cx="2631153" cy="2852952"/>
          </a:xfrm>
          <a:prstGeom prst="arc">
            <a:avLst>
              <a:gd name="adj1" fmla="val 15280507"/>
              <a:gd name="adj2" fmla="val 20759973"/>
            </a:avLst>
          </a:prstGeom>
          <a:ln w="6350">
            <a:solidFill>
              <a:srgbClr val="99CC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6" name="Oval 95"/>
          <p:cNvSpPr/>
          <p:nvPr/>
        </p:nvSpPr>
        <p:spPr>
          <a:xfrm>
            <a:off x="6351992" y="2804798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Oval 96"/>
          <p:cNvSpPr/>
          <p:nvPr/>
        </p:nvSpPr>
        <p:spPr>
          <a:xfrm>
            <a:off x="7645059" y="3004333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8" name="Oval 97"/>
          <p:cNvSpPr/>
          <p:nvPr/>
        </p:nvSpPr>
        <p:spPr>
          <a:xfrm>
            <a:off x="7267979" y="2193611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9" name="Oval 98"/>
          <p:cNvSpPr/>
          <p:nvPr/>
        </p:nvSpPr>
        <p:spPr>
          <a:xfrm>
            <a:off x="8561046" y="2393146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0" name="Tekstboks 18"/>
          <p:cNvSpPr txBox="1"/>
          <p:nvPr/>
        </p:nvSpPr>
        <p:spPr>
          <a:xfrm>
            <a:off x="3551612" y="2413561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wp2</a:t>
            </a:r>
            <a:endParaRPr lang="da-DK" sz="1000"/>
          </a:p>
        </p:txBody>
      </p:sp>
      <p:sp>
        <p:nvSpPr>
          <p:cNvPr id="101" name="Tekstboks 18"/>
          <p:cNvSpPr txBox="1"/>
          <p:nvPr/>
        </p:nvSpPr>
        <p:spPr>
          <a:xfrm>
            <a:off x="4492579" y="1811537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wp1</a:t>
            </a:r>
            <a:endParaRPr lang="da-DK" sz="1000"/>
          </a:p>
        </p:txBody>
      </p:sp>
      <p:sp>
        <p:nvSpPr>
          <p:cNvPr id="102" name="Tekstboks 18"/>
          <p:cNvSpPr txBox="1"/>
          <p:nvPr/>
        </p:nvSpPr>
        <p:spPr>
          <a:xfrm>
            <a:off x="4836225" y="2602535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wp3</a:t>
            </a:r>
            <a:endParaRPr lang="da-DK" sz="1000"/>
          </a:p>
        </p:txBody>
      </p:sp>
      <p:sp>
        <p:nvSpPr>
          <p:cNvPr id="103" name="Tekstboks 18"/>
          <p:cNvSpPr txBox="1"/>
          <p:nvPr/>
        </p:nvSpPr>
        <p:spPr>
          <a:xfrm>
            <a:off x="5809475" y="1986077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wp4</a:t>
            </a:r>
            <a:endParaRPr lang="da-DK" sz="1000"/>
          </a:p>
        </p:txBody>
      </p:sp>
      <p:sp>
        <p:nvSpPr>
          <p:cNvPr id="104" name="Tekstboks 18"/>
          <p:cNvSpPr txBox="1"/>
          <p:nvPr/>
        </p:nvSpPr>
        <p:spPr>
          <a:xfrm>
            <a:off x="5809475" y="754144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home</a:t>
            </a:r>
            <a:endParaRPr lang="da-DK" sz="1000"/>
          </a:p>
        </p:txBody>
      </p:sp>
      <p:sp>
        <p:nvSpPr>
          <p:cNvPr id="105" name="Tekstboks 18"/>
          <p:cNvSpPr txBox="1"/>
          <p:nvPr/>
        </p:nvSpPr>
        <p:spPr>
          <a:xfrm>
            <a:off x="4460882" y="3957182"/>
            <a:ext cx="884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Plane_1</a:t>
            </a:r>
            <a:endParaRPr lang="da-DK" sz="1000"/>
          </a:p>
        </p:txBody>
      </p:sp>
      <p:sp>
        <p:nvSpPr>
          <p:cNvPr id="106" name="Tekstboks 18"/>
          <p:cNvSpPr txBox="1"/>
          <p:nvPr/>
        </p:nvSpPr>
        <p:spPr>
          <a:xfrm>
            <a:off x="7033977" y="4419105"/>
            <a:ext cx="123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Plane_1</a:t>
            </a:r>
            <a:r>
              <a:rPr lang="da-DK" sz="1000"/>
              <a:t> </a:t>
            </a:r>
            <a:r>
              <a:rPr lang="da-DK" sz="1000" smtClean="0"/>
              <a:t>offset</a:t>
            </a:r>
          </a:p>
        </p:txBody>
      </p:sp>
      <p:cxnSp>
        <p:nvCxnSpPr>
          <p:cNvPr id="107" name="Straight Arrow Connector 106"/>
          <p:cNvCxnSpPr/>
          <p:nvPr/>
        </p:nvCxnSpPr>
        <p:spPr>
          <a:xfrm rot="600000">
            <a:off x="5768083" y="2444724"/>
            <a:ext cx="5400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277406" y="4190498"/>
            <a:ext cx="923679" cy="1304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6655090" y="4190498"/>
            <a:ext cx="622316" cy="4038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7277406" y="3468857"/>
            <a:ext cx="0" cy="72000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985077" y="2579782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71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dsholder til indhold 2"/>
          <p:cNvSpPr txBox="1">
            <a:spLocks/>
          </p:cNvSpPr>
          <p:nvPr/>
        </p:nvSpPr>
        <p:spPr>
          <a:xfrm>
            <a:off x="281508" y="504000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使用一个简单程序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创建两个特征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 smtClean="0">
                <a:solidFill>
                  <a:srgbClr val="262626"/>
                </a:solidFill>
              </a:rPr>
              <a:t>Plane_1</a:t>
            </a:r>
          </a:p>
          <a:p>
            <a:pPr lvl="2">
              <a:buClr>
                <a:srgbClr val="00628B"/>
              </a:buClr>
            </a:pPr>
            <a:r>
              <a:rPr lang="da-DK" sz="1000" dirty="0" smtClean="0">
                <a:solidFill>
                  <a:srgbClr val="262626"/>
                </a:solidFill>
              </a:rPr>
              <a:t>Plane_2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用两个输入信号切换特征</a:t>
            </a:r>
            <a:endParaRPr lang="da-DK" sz="12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 smtClean="0">
                <a:solidFill>
                  <a:srgbClr val="262626"/>
                </a:solidFill>
              </a:rPr>
              <a:t>If DI[0] is high, </a:t>
            </a:r>
            <a:r>
              <a:rPr lang="zh-CN" altLang="en-US" sz="1000" dirty="0">
                <a:solidFill>
                  <a:srgbClr val="262626"/>
                </a:solidFill>
              </a:rPr>
              <a:t>用</a:t>
            </a:r>
            <a:r>
              <a:rPr lang="da-DK" sz="1000" dirty="0" smtClean="0">
                <a:solidFill>
                  <a:srgbClr val="262626"/>
                </a:solidFill>
              </a:rPr>
              <a:t>Plane_1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>
                <a:solidFill>
                  <a:srgbClr val="262626"/>
                </a:solidFill>
              </a:rPr>
              <a:t>If </a:t>
            </a:r>
            <a:r>
              <a:rPr lang="da-DK" sz="1000" dirty="0" smtClean="0">
                <a:solidFill>
                  <a:srgbClr val="262626"/>
                </a:solidFill>
              </a:rPr>
              <a:t>DI[1] </a:t>
            </a:r>
            <a:r>
              <a:rPr lang="da-DK" sz="1000" dirty="0">
                <a:solidFill>
                  <a:srgbClr val="262626"/>
                </a:solidFill>
              </a:rPr>
              <a:t>is high, </a:t>
            </a:r>
            <a:r>
              <a:rPr lang="zh-CN" altLang="en-US" sz="1000" dirty="0">
                <a:solidFill>
                  <a:srgbClr val="262626"/>
                </a:solidFill>
              </a:rPr>
              <a:t>用</a:t>
            </a:r>
            <a:r>
              <a:rPr lang="da-DK" sz="1000" dirty="0" smtClean="0">
                <a:solidFill>
                  <a:srgbClr val="262626"/>
                </a:solidFill>
              </a:rPr>
              <a:t>Plane_2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用特征工作</a:t>
            </a:r>
            <a:endParaRPr lang="en-SG" dirty="0">
              <a:latin typeface="+mj-lt"/>
            </a:endParaRPr>
          </a:p>
        </p:txBody>
      </p:sp>
      <p:graphicFrame>
        <p:nvGraphicFramePr>
          <p:cNvPr id="42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18195"/>
              </p:ext>
            </p:extLst>
          </p:nvPr>
        </p:nvGraphicFramePr>
        <p:xfrm>
          <a:off x="851323" y="2521132"/>
          <a:ext cx="2154427" cy="2468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4427"/>
              </a:tblGrid>
              <a:tr h="244176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MoveJ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</a:t>
                      </a:r>
                      <a:r>
                        <a:rPr lang="da-DK" sz="1200" dirty="0" err="1" smtClean="0"/>
                        <a:t>home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IF DI[0] = True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Plane_1_var</a:t>
                      </a:r>
                      <a:r>
                        <a:rPr lang="da-DK" sz="1200" baseline="0" dirty="0" smtClean="0"/>
                        <a:t> = Plane_1 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ELSEIF DI[1] = True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Plane_1_var</a:t>
                      </a:r>
                      <a:r>
                        <a:rPr lang="da-DK" sz="1200" baseline="0" dirty="0" smtClean="0"/>
                        <a:t> = Plane_2 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MoveL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Waypoint_2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Waypoint_3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Waypoint_4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Waypoint_1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Rectangle 42"/>
          <p:cNvSpPr/>
          <p:nvPr/>
        </p:nvSpPr>
        <p:spPr>
          <a:xfrm>
            <a:off x="4097371" y="3098579"/>
            <a:ext cx="1440000" cy="2160000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Rectangle 43"/>
          <p:cNvSpPr/>
          <p:nvPr/>
        </p:nvSpPr>
        <p:spPr>
          <a:xfrm rot="20415289">
            <a:off x="6747611" y="3442294"/>
            <a:ext cx="1440000" cy="2160000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Arc 44"/>
          <p:cNvSpPr/>
          <p:nvPr/>
        </p:nvSpPr>
        <p:spPr>
          <a:xfrm rot="16764044">
            <a:off x="4790101" y="555113"/>
            <a:ext cx="2666079" cy="3000173"/>
          </a:xfrm>
          <a:prstGeom prst="arc">
            <a:avLst>
              <a:gd name="adj1" fmla="val 16200000"/>
              <a:gd name="adj2" fmla="val 20759973"/>
            </a:avLst>
          </a:prstGeom>
          <a:ln w="6350">
            <a:solidFill>
              <a:srgbClr val="56A0D3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4666426" y="3777888"/>
            <a:ext cx="923679" cy="130452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044110" y="3777888"/>
            <a:ext cx="622316" cy="403829"/>
          </a:xfrm>
          <a:prstGeom prst="straightConnector1">
            <a:avLst/>
          </a:prstGeom>
          <a:ln>
            <a:solidFill>
              <a:srgbClr val="FF5050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666426" y="3056247"/>
            <a:ext cx="0" cy="72000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112397" y="1136953"/>
            <a:ext cx="1440000" cy="2160000"/>
          </a:xfrm>
          <a:prstGeom prst="rect">
            <a:avLst/>
          </a:prstGeom>
          <a:solidFill>
            <a:schemeClr val="bg1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Rectangle 49"/>
          <p:cNvSpPr/>
          <p:nvPr/>
        </p:nvSpPr>
        <p:spPr>
          <a:xfrm rot="20415289">
            <a:off x="6772324" y="1551741"/>
            <a:ext cx="1440000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/>
          <p:cNvSpPr/>
          <p:nvPr/>
        </p:nvSpPr>
        <p:spPr>
          <a:xfrm>
            <a:off x="3692010" y="2381193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/>
          <p:cNvSpPr/>
          <p:nvPr/>
        </p:nvSpPr>
        <p:spPr>
          <a:xfrm>
            <a:off x="4985077" y="2579782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3" name="Oval 52"/>
          <p:cNvSpPr/>
          <p:nvPr/>
        </p:nvSpPr>
        <p:spPr>
          <a:xfrm>
            <a:off x="4607997" y="1770006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4" name="Oval 53"/>
          <p:cNvSpPr/>
          <p:nvPr/>
        </p:nvSpPr>
        <p:spPr>
          <a:xfrm>
            <a:off x="5901064" y="1969541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Oval 54"/>
          <p:cNvSpPr/>
          <p:nvPr/>
        </p:nvSpPr>
        <p:spPr>
          <a:xfrm>
            <a:off x="6012620" y="676474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Arc 55"/>
          <p:cNvSpPr/>
          <p:nvPr/>
        </p:nvSpPr>
        <p:spPr>
          <a:xfrm rot="4835956" flipH="1">
            <a:off x="4634444" y="717161"/>
            <a:ext cx="2631153" cy="2613618"/>
          </a:xfrm>
          <a:prstGeom prst="arc">
            <a:avLst>
              <a:gd name="adj1" fmla="val 15007600"/>
              <a:gd name="adj2" fmla="val 20759973"/>
            </a:avLst>
          </a:prstGeom>
          <a:ln w="6350">
            <a:solidFill>
              <a:srgbClr val="99CC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7" name="Oval 56"/>
          <p:cNvSpPr/>
          <p:nvPr/>
        </p:nvSpPr>
        <p:spPr>
          <a:xfrm>
            <a:off x="6474543" y="3155775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Oval 57"/>
          <p:cNvSpPr/>
          <p:nvPr/>
        </p:nvSpPr>
        <p:spPr>
          <a:xfrm>
            <a:off x="7739329" y="2912241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9" name="Oval 58"/>
          <p:cNvSpPr/>
          <p:nvPr/>
        </p:nvSpPr>
        <p:spPr>
          <a:xfrm>
            <a:off x="7154855" y="2252351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0" name="Oval 59"/>
          <p:cNvSpPr/>
          <p:nvPr/>
        </p:nvSpPr>
        <p:spPr>
          <a:xfrm>
            <a:off x="8419641" y="2027671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Tekstboks 18"/>
          <p:cNvSpPr txBox="1"/>
          <p:nvPr/>
        </p:nvSpPr>
        <p:spPr>
          <a:xfrm>
            <a:off x="3551612" y="2409065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wp2</a:t>
            </a:r>
            <a:endParaRPr lang="da-DK" sz="1000"/>
          </a:p>
        </p:txBody>
      </p:sp>
      <p:sp>
        <p:nvSpPr>
          <p:cNvPr id="62" name="Tekstboks 18"/>
          <p:cNvSpPr txBox="1"/>
          <p:nvPr/>
        </p:nvSpPr>
        <p:spPr>
          <a:xfrm>
            <a:off x="4492579" y="1807041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wp1</a:t>
            </a:r>
            <a:endParaRPr lang="da-DK" sz="1000"/>
          </a:p>
        </p:txBody>
      </p:sp>
      <p:sp>
        <p:nvSpPr>
          <p:cNvPr id="63" name="Tekstboks 18"/>
          <p:cNvSpPr txBox="1"/>
          <p:nvPr/>
        </p:nvSpPr>
        <p:spPr>
          <a:xfrm>
            <a:off x="4836225" y="2604713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wp3</a:t>
            </a:r>
            <a:endParaRPr lang="da-DK" sz="1000"/>
          </a:p>
        </p:txBody>
      </p:sp>
      <p:sp>
        <p:nvSpPr>
          <p:cNvPr id="64" name="Tekstboks 18"/>
          <p:cNvSpPr txBox="1"/>
          <p:nvPr/>
        </p:nvSpPr>
        <p:spPr>
          <a:xfrm>
            <a:off x="5809475" y="1981581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wp4</a:t>
            </a:r>
            <a:endParaRPr lang="da-DK" sz="1000"/>
          </a:p>
        </p:txBody>
      </p:sp>
      <p:sp>
        <p:nvSpPr>
          <p:cNvPr id="65" name="Tekstboks 18"/>
          <p:cNvSpPr txBox="1"/>
          <p:nvPr/>
        </p:nvSpPr>
        <p:spPr>
          <a:xfrm>
            <a:off x="5809475" y="756322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home</a:t>
            </a:r>
            <a:endParaRPr lang="da-DK" sz="1000"/>
          </a:p>
        </p:txBody>
      </p:sp>
      <p:sp>
        <p:nvSpPr>
          <p:cNvPr id="66" name="Tekstboks 18"/>
          <p:cNvSpPr txBox="1"/>
          <p:nvPr/>
        </p:nvSpPr>
        <p:spPr>
          <a:xfrm>
            <a:off x="4460882" y="3958022"/>
            <a:ext cx="884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Plane_1</a:t>
            </a:r>
            <a:endParaRPr lang="da-DK" sz="1000"/>
          </a:p>
        </p:txBody>
      </p:sp>
      <p:sp>
        <p:nvSpPr>
          <p:cNvPr id="67" name="Tekstboks 18"/>
          <p:cNvSpPr txBox="1"/>
          <p:nvPr/>
        </p:nvSpPr>
        <p:spPr>
          <a:xfrm>
            <a:off x="7250798" y="4312978"/>
            <a:ext cx="786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Plane_2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 rot="20395923">
            <a:off x="7146882" y="4039410"/>
            <a:ext cx="923679" cy="1304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rot="20395923" flipH="1">
            <a:off x="6618400" y="4296353"/>
            <a:ext cx="622316" cy="4038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20395923" flipV="1">
            <a:off x="7028449" y="3502159"/>
            <a:ext cx="0" cy="72000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Arc 70"/>
          <p:cNvSpPr/>
          <p:nvPr/>
        </p:nvSpPr>
        <p:spPr>
          <a:xfrm rot="9156442">
            <a:off x="5629243" y="2076167"/>
            <a:ext cx="963712" cy="650869"/>
          </a:xfrm>
          <a:prstGeom prst="arc">
            <a:avLst>
              <a:gd name="adj1" fmla="val 16200000"/>
              <a:gd name="adj2" fmla="val 117319"/>
            </a:avLst>
          </a:prstGeom>
          <a:ln>
            <a:solidFill>
              <a:schemeClr val="bg1">
                <a:lumMod val="65000"/>
              </a:schemeClr>
            </a:solidFill>
            <a:prstDash val="sysDash"/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2" name="Arc 71"/>
          <p:cNvSpPr/>
          <p:nvPr/>
        </p:nvSpPr>
        <p:spPr>
          <a:xfrm rot="9156442">
            <a:off x="5629243" y="4076375"/>
            <a:ext cx="963712" cy="650869"/>
          </a:xfrm>
          <a:prstGeom prst="arc">
            <a:avLst>
              <a:gd name="adj1" fmla="val 16200000"/>
              <a:gd name="adj2" fmla="val 117319"/>
            </a:avLst>
          </a:prstGeom>
          <a:ln>
            <a:solidFill>
              <a:schemeClr val="bg1">
                <a:lumMod val="65000"/>
              </a:schemeClr>
            </a:solidFill>
            <a:prstDash val="sysDash"/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5582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dsholder til indhold 2"/>
          <p:cNvSpPr txBox="1">
            <a:spLocks/>
          </p:cNvSpPr>
          <p:nvPr/>
        </p:nvSpPr>
        <p:spPr>
          <a:xfrm>
            <a:off x="281508" y="504000"/>
            <a:ext cx="7962900" cy="4897933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建立两个特征平面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Plane_1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Plane_2</a:t>
            </a:r>
          </a:p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把他们设为变量</a:t>
            </a: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保存在安装设置文件中</a:t>
            </a: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培训练习</a:t>
            </a:r>
            <a:r>
              <a:rPr lang="en-SG" dirty="0" smtClean="0">
                <a:latin typeface="+mj-lt"/>
              </a:rPr>
              <a:t> 1</a:t>
            </a:r>
            <a:endParaRPr lang="en-SG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grpSp>
        <p:nvGrpSpPr>
          <p:cNvPr id="74" name="Group 73"/>
          <p:cNvGrpSpPr/>
          <p:nvPr/>
        </p:nvGrpSpPr>
        <p:grpSpPr>
          <a:xfrm>
            <a:off x="4741505" y="214688"/>
            <a:ext cx="1639910" cy="3749612"/>
            <a:chOff x="4627463" y="1741884"/>
            <a:chExt cx="944686" cy="2160000"/>
          </a:xfrm>
        </p:grpSpPr>
        <p:sp>
          <p:nvSpPr>
            <p:cNvPr id="75" name="Rectangle 74"/>
            <p:cNvSpPr/>
            <p:nvPr/>
          </p:nvSpPr>
          <p:spPr>
            <a:xfrm>
              <a:off x="4627463" y="1741884"/>
              <a:ext cx="805328" cy="2160000"/>
            </a:xfrm>
            <a:prstGeom prst="rect">
              <a:avLst/>
            </a:prstGeom>
            <a:solidFill>
              <a:schemeClr val="bg1"/>
            </a:solidFill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>
              <a:off x="5147684" y="2456581"/>
              <a:ext cx="424465" cy="72066"/>
            </a:xfrm>
            <a:prstGeom prst="straightConnector1">
              <a:avLst/>
            </a:prstGeom>
            <a:ln>
              <a:solidFill>
                <a:srgbClr val="00B050">
                  <a:alpha val="40000"/>
                </a:srgb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>
              <a:off x="4825292" y="2468374"/>
              <a:ext cx="330254" cy="195779"/>
            </a:xfrm>
            <a:prstGeom prst="straightConnector1">
              <a:avLst/>
            </a:prstGeom>
            <a:ln>
              <a:solidFill>
                <a:srgbClr val="FF5050">
                  <a:alpha val="40000"/>
                </a:srgb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 flipV="1">
              <a:off x="5141135" y="2053506"/>
              <a:ext cx="6549" cy="409296"/>
            </a:xfrm>
            <a:prstGeom prst="straightConnector1">
              <a:avLst/>
            </a:prstGeom>
            <a:ln>
              <a:solidFill>
                <a:srgbClr val="0070C0">
                  <a:alpha val="40000"/>
                </a:srgb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6665664" y="1544849"/>
            <a:ext cx="1438332" cy="3749612"/>
            <a:chOff x="6730121" y="2651430"/>
            <a:chExt cx="828565" cy="2160000"/>
          </a:xfrm>
        </p:grpSpPr>
        <p:sp>
          <p:nvSpPr>
            <p:cNvPr id="82" name="Rectangle 81"/>
            <p:cNvSpPr/>
            <p:nvPr/>
          </p:nvSpPr>
          <p:spPr>
            <a:xfrm rot="20537188">
              <a:off x="6730121" y="2651430"/>
              <a:ext cx="805328" cy="21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 rot="20537188">
              <a:off x="7134221" y="3288206"/>
              <a:ext cx="424465" cy="72066"/>
            </a:xfrm>
            <a:prstGeom prst="straightConnector1">
              <a:avLst/>
            </a:prstGeom>
            <a:ln>
              <a:solidFill>
                <a:srgbClr val="00B050">
                  <a:alpha val="40000"/>
                </a:srgb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rot="20537188" flipH="1">
              <a:off x="6847797" y="3398297"/>
              <a:ext cx="330254" cy="195779"/>
            </a:xfrm>
            <a:prstGeom prst="straightConnector1">
              <a:avLst/>
            </a:prstGeom>
            <a:ln>
              <a:solidFill>
                <a:srgbClr val="FF5050">
                  <a:alpha val="40000"/>
                </a:srgb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rot="20537188" flipH="1" flipV="1">
              <a:off x="7062253" y="2952470"/>
              <a:ext cx="6549" cy="409296"/>
            </a:xfrm>
            <a:prstGeom prst="straightConnector1">
              <a:avLst/>
            </a:prstGeom>
            <a:ln>
              <a:solidFill>
                <a:srgbClr val="0070C0">
                  <a:alpha val="40000"/>
                </a:srgb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kstboks 18"/>
          <p:cNvSpPr txBox="1"/>
          <p:nvPr/>
        </p:nvSpPr>
        <p:spPr>
          <a:xfrm>
            <a:off x="5071275" y="1972416"/>
            <a:ext cx="789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dirty="0" smtClean="0"/>
              <a:t>Plane_1</a:t>
            </a:r>
            <a:endParaRPr lang="da-DK" sz="1000" b="1" dirty="0"/>
          </a:p>
        </p:txBody>
      </p:sp>
      <p:sp>
        <p:nvSpPr>
          <p:cNvPr id="87" name="Tekstboks 18"/>
          <p:cNvSpPr txBox="1"/>
          <p:nvPr/>
        </p:nvSpPr>
        <p:spPr>
          <a:xfrm>
            <a:off x="7086711" y="3333466"/>
            <a:ext cx="789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dirty="0" smtClean="0"/>
              <a:t>Plane_2</a:t>
            </a:r>
            <a:endParaRPr lang="da-DK" sz="1000" b="1" dirty="0"/>
          </a:p>
        </p:txBody>
      </p:sp>
      <p:sp>
        <p:nvSpPr>
          <p:cNvPr id="88" name="Arc 87"/>
          <p:cNvSpPr/>
          <p:nvPr/>
        </p:nvSpPr>
        <p:spPr>
          <a:xfrm rot="15082330" flipH="1">
            <a:off x="5766302" y="2243190"/>
            <a:ext cx="897865" cy="1194422"/>
          </a:xfrm>
          <a:prstGeom prst="arc">
            <a:avLst>
              <a:gd name="adj1" fmla="val 16200000"/>
              <a:gd name="adj2" fmla="val 117319"/>
            </a:avLst>
          </a:prstGeom>
          <a:ln>
            <a:solidFill>
              <a:schemeClr val="bg1">
                <a:lumMod val="65000"/>
              </a:schemeClr>
            </a:solidFill>
            <a:prstDash val="sysDash"/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241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 smtClean="0"/>
              <a:t>高级</a:t>
            </a:r>
            <a:r>
              <a:rPr lang="en-US" altLang="zh-CN" dirty="0" smtClean="0"/>
              <a:t>TCP</a:t>
            </a:r>
            <a:r>
              <a:rPr lang="zh-CN" altLang="en-US" dirty="0" smtClean="0"/>
              <a:t>使用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</a:t>
            </a:r>
            <a:r>
              <a:rPr lang="zh-CN" altLang="en-US" dirty="0" smtClean="0"/>
              <a:t>服务器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 dirty="0" smtClean="0"/>
              <a:t>客户端界面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</a:t>
            </a:r>
            <a:r>
              <a:rPr lang="zh-CN" altLang="en-US" dirty="0"/>
              <a:t>通讯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 dirty="0" smtClean="0"/>
              <a:t>故障处理流程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</a:t>
            </a:fld>
            <a:endParaRPr lang="en-US"/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50394" y="858838"/>
            <a:ext cx="479425" cy="473075"/>
          </a:xfrm>
          <a:solidFill>
            <a:srgbClr val="00628B"/>
          </a:solidFill>
        </p:spPr>
        <p:txBody>
          <a:bodyPr vert="horz" lIns="0" tIns="0" rIns="0" bIns="0" numCol="1" rtlCol="0" anchor="ctr">
            <a:norm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030288" y="858606"/>
            <a:ext cx="3298825" cy="473075"/>
          </a:xfrm>
          <a:solidFill>
            <a:srgbClr val="5DADCF"/>
          </a:solidFill>
          <a:ln>
            <a:noFill/>
          </a:ln>
        </p:spPr>
        <p:txBody>
          <a:bodyPr vert="horz" lIns="0" tIns="0" rIns="0" bIns="0" numCol="1" rtlCol="0" anchor="ctr">
            <a:no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脚本代码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26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dsholder til indhold 2"/>
          <p:cNvSpPr txBox="1">
            <a:spLocks/>
          </p:cNvSpPr>
          <p:nvPr/>
        </p:nvSpPr>
        <p:spPr>
          <a:xfrm>
            <a:off x="281508" y="504000"/>
            <a:ext cx="7962900" cy="493835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创建一个程序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加一个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en-GB" sz="1400" dirty="0" err="1" smtClean="0">
                <a:solidFill>
                  <a:srgbClr val="262626"/>
                </a:solidFill>
              </a:rPr>
              <a:t>MoveL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</a:rPr>
              <a:t>指令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en-GB" sz="1400" dirty="0" err="1">
                <a:solidFill>
                  <a:srgbClr val="262626"/>
                </a:solidFill>
              </a:rPr>
              <a:t>MoveL</a:t>
            </a:r>
            <a:r>
              <a:rPr lang="en-GB" sz="1400" dirty="0">
                <a:solidFill>
                  <a:srgbClr val="262626"/>
                </a:solidFill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</a:rPr>
              <a:t>指令中设置特征为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en-GB" sz="1400" dirty="0">
                <a:solidFill>
                  <a:srgbClr val="262626"/>
                </a:solidFill>
              </a:rPr>
              <a:t>Plane_1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用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en-GB" sz="1400" dirty="0" err="1" smtClean="0">
                <a:solidFill>
                  <a:srgbClr val="262626"/>
                </a:solidFill>
              </a:rPr>
              <a:t>MoveL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</a:rPr>
              <a:t>示教</a:t>
            </a:r>
            <a:r>
              <a:rPr lang="en-US" altLang="zh-CN" sz="1400" dirty="0" smtClean="0">
                <a:solidFill>
                  <a:srgbClr val="262626"/>
                </a:solidFill>
              </a:rPr>
              <a:t>4</a:t>
            </a:r>
            <a:r>
              <a:rPr lang="zh-CN" altLang="en-US" sz="1400" dirty="0" smtClean="0">
                <a:solidFill>
                  <a:srgbClr val="262626"/>
                </a:solidFill>
              </a:rPr>
              <a:t>个路点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设置第一个路点为特征</a:t>
            </a:r>
            <a:r>
              <a:rPr lang="en-GB" sz="1400" dirty="0" smtClean="0">
                <a:solidFill>
                  <a:srgbClr val="262626"/>
                </a:solidFill>
              </a:rPr>
              <a:t> Plane_1 </a:t>
            </a:r>
            <a:r>
              <a:rPr lang="zh-CN" altLang="en-US" sz="1400" dirty="0" smtClean="0">
                <a:solidFill>
                  <a:srgbClr val="262626"/>
                </a:solidFill>
              </a:rPr>
              <a:t>的原点</a:t>
            </a: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培训练习</a:t>
            </a:r>
            <a:r>
              <a:rPr lang="en-SG" dirty="0" smtClean="0">
                <a:latin typeface="+mj-lt"/>
              </a:rPr>
              <a:t> 2</a:t>
            </a:r>
            <a:endParaRPr lang="en-SG" dirty="0"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177373" y="619673"/>
            <a:ext cx="2492305" cy="3590075"/>
            <a:chOff x="4268888" y="2523518"/>
            <a:chExt cx="1499515" cy="2160000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5343938" y="3238215"/>
              <a:ext cx="424465" cy="72066"/>
            </a:xfrm>
            <a:prstGeom prst="straightConnector1">
              <a:avLst/>
            </a:prstGeom>
            <a:ln>
              <a:solidFill>
                <a:srgbClr val="00B050">
                  <a:alpha val="40000"/>
                </a:srgb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5021895" y="3246428"/>
              <a:ext cx="330254" cy="195779"/>
            </a:xfrm>
            <a:prstGeom prst="straightConnector1">
              <a:avLst/>
            </a:prstGeom>
            <a:ln>
              <a:solidFill>
                <a:srgbClr val="FF5050">
                  <a:alpha val="40000"/>
                </a:srgb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5337389" y="2827278"/>
              <a:ext cx="6549" cy="409296"/>
            </a:xfrm>
            <a:prstGeom prst="straightConnector1">
              <a:avLst/>
            </a:prstGeom>
            <a:ln>
              <a:solidFill>
                <a:srgbClr val="0070C0">
                  <a:alpha val="40000"/>
                </a:srgb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4268888" y="2523518"/>
              <a:ext cx="1437571" cy="2160000"/>
              <a:chOff x="3590322" y="2160338"/>
              <a:chExt cx="1437571" cy="216000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3590322" y="2160338"/>
                <a:ext cx="1437571" cy="2160000"/>
                <a:chOff x="3094256" y="2156680"/>
                <a:chExt cx="1437571" cy="2160000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3649085" y="2156680"/>
                  <a:ext cx="805328" cy="2160000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isometricOffAxis2Top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 dirty="0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3188360" y="3441258"/>
                  <a:ext cx="72000" cy="720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3853723" y="3262588"/>
                  <a:ext cx="72000" cy="720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3652211" y="2911101"/>
                  <a:ext cx="72000" cy="720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4" name="Tekstboks 18"/>
                <p:cNvSpPr txBox="1"/>
                <p:nvPr/>
              </p:nvSpPr>
              <p:spPr>
                <a:xfrm>
                  <a:off x="3094256" y="3497085"/>
                  <a:ext cx="4924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a-DK" sz="1000" dirty="0" smtClean="0"/>
                    <a:t>wp4</a:t>
                  </a:r>
                  <a:endParaRPr lang="da-DK" sz="1000" dirty="0"/>
                </a:p>
              </p:txBody>
            </p:sp>
            <p:sp>
              <p:nvSpPr>
                <p:cNvPr id="35" name="Tekstboks 18"/>
                <p:cNvSpPr txBox="1"/>
                <p:nvPr/>
              </p:nvSpPr>
              <p:spPr>
                <a:xfrm>
                  <a:off x="3758248" y="3315315"/>
                  <a:ext cx="4924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a-DK" sz="1000" dirty="0" smtClean="0"/>
                    <a:t>wp3</a:t>
                  </a:r>
                  <a:endParaRPr lang="da-DK" sz="1000" dirty="0"/>
                </a:p>
              </p:txBody>
            </p:sp>
            <p:sp>
              <p:nvSpPr>
                <p:cNvPr id="36" name="Tekstboks 18"/>
                <p:cNvSpPr txBox="1"/>
                <p:nvPr/>
              </p:nvSpPr>
              <p:spPr>
                <a:xfrm>
                  <a:off x="3416916" y="2892862"/>
                  <a:ext cx="4924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a-DK" sz="1000" dirty="0" smtClean="0"/>
                    <a:t>wp2</a:t>
                  </a:r>
                  <a:endParaRPr lang="da-DK" sz="1000" dirty="0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4126757" y="2839035"/>
                  <a:ext cx="72000" cy="720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8" name="Tekstboks 18"/>
                <p:cNvSpPr txBox="1"/>
                <p:nvPr/>
              </p:nvSpPr>
              <p:spPr>
                <a:xfrm>
                  <a:off x="4039329" y="2903273"/>
                  <a:ext cx="4924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a-DK" sz="1000" dirty="0" smtClean="0"/>
                    <a:t>wp1</a:t>
                  </a:r>
                  <a:endParaRPr lang="da-DK" sz="1000" dirty="0"/>
                </a:p>
              </p:txBody>
            </p:sp>
          </p:grpSp>
          <p:cxnSp>
            <p:nvCxnSpPr>
              <p:cNvPr id="27" name="Straight Arrow Connector 26"/>
              <p:cNvCxnSpPr/>
              <p:nvPr/>
            </p:nvCxnSpPr>
            <p:spPr>
              <a:xfrm flipH="1">
                <a:off x="4176287" y="2875035"/>
                <a:ext cx="474546" cy="72066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4178363" y="2957634"/>
                <a:ext cx="201512" cy="351487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>
                <a:off x="3710322" y="3304939"/>
                <a:ext cx="645783" cy="17867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4142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39" name="Pladsholder til indhold 2"/>
          <p:cNvSpPr txBox="1">
            <a:spLocks/>
          </p:cNvSpPr>
          <p:nvPr/>
        </p:nvSpPr>
        <p:spPr>
          <a:xfrm>
            <a:off x="281508" y="504000"/>
            <a:ext cx="7963200" cy="4889224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一旦完成 </a:t>
            </a:r>
            <a:r>
              <a:rPr lang="en-US" altLang="zh-CN" sz="1800" dirty="0" err="1" smtClean="0">
                <a:solidFill>
                  <a:srgbClr val="262626"/>
                </a:solidFill>
              </a:rPr>
              <a:t>MoveL</a:t>
            </a:r>
            <a:r>
              <a:rPr lang="en-US" altLang="zh-CN" sz="1800" dirty="0" smtClean="0">
                <a:solidFill>
                  <a:srgbClr val="262626"/>
                </a:solidFill>
              </a:rPr>
              <a:t> </a:t>
            </a:r>
            <a:r>
              <a:rPr lang="zh-CN" altLang="en-US" sz="1800" dirty="0" smtClean="0">
                <a:solidFill>
                  <a:srgbClr val="262626"/>
                </a:solidFill>
              </a:rPr>
              <a:t>程序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在</a:t>
            </a:r>
            <a:r>
              <a:rPr lang="en-US" altLang="zh-CN" sz="1400" dirty="0" smtClean="0">
                <a:solidFill>
                  <a:srgbClr val="262626"/>
                </a:solidFill>
              </a:rPr>
              <a:t>y</a:t>
            </a:r>
            <a:r>
              <a:rPr lang="zh-CN" altLang="en-US" sz="1400" dirty="0" smtClean="0">
                <a:solidFill>
                  <a:srgbClr val="262626"/>
                </a:solidFill>
              </a:rPr>
              <a:t>方向上为</a:t>
            </a:r>
            <a:r>
              <a:rPr lang="en-GB" sz="1400" dirty="0" smtClean="0">
                <a:solidFill>
                  <a:srgbClr val="262626"/>
                </a:solidFill>
              </a:rPr>
              <a:t> plane_1 </a:t>
            </a:r>
            <a:r>
              <a:rPr lang="zh-CN" altLang="en-US" sz="1400" dirty="0" smtClean="0">
                <a:solidFill>
                  <a:srgbClr val="262626"/>
                </a:solidFill>
              </a:rPr>
              <a:t>补偿</a:t>
            </a:r>
            <a:r>
              <a:rPr lang="en-US" altLang="zh-CN" sz="1400" dirty="0" smtClean="0">
                <a:solidFill>
                  <a:srgbClr val="262626"/>
                </a:solidFill>
              </a:rPr>
              <a:t>100mm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zh-CN" altLang="en-US" sz="1400" dirty="0">
                <a:solidFill>
                  <a:srgbClr val="262626"/>
                </a:solidFill>
              </a:rPr>
              <a:t>重复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en-GB" sz="1400" dirty="0" err="1" smtClean="0">
                <a:solidFill>
                  <a:srgbClr val="262626"/>
                </a:solidFill>
              </a:rPr>
              <a:t>MoveL</a:t>
            </a:r>
            <a:endParaRPr lang="en-GB" sz="1400" b="1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b="1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在同一个方向上补偿另外</a:t>
            </a:r>
            <a:r>
              <a:rPr lang="en-US" altLang="zh-CN" sz="1400" dirty="0" smtClean="0">
                <a:solidFill>
                  <a:srgbClr val="262626"/>
                </a:solidFill>
              </a:rPr>
              <a:t>100 mm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重复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en-GB" sz="1400" dirty="0" err="1" smtClean="0">
                <a:solidFill>
                  <a:srgbClr val="262626"/>
                </a:solidFill>
              </a:rPr>
              <a:t>MoveL</a:t>
            </a: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培训练习</a:t>
            </a:r>
            <a:r>
              <a:rPr lang="da-DK" dirty="0" smtClean="0">
                <a:latin typeface="+mj-lt"/>
              </a:rPr>
              <a:t> 3</a:t>
            </a:r>
            <a:endParaRPr lang="da-DK" dirty="0">
              <a:latin typeface="+mj-lt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236040" y="1469729"/>
            <a:ext cx="1433465" cy="2160000"/>
            <a:chOff x="3557474" y="2160338"/>
            <a:chExt cx="1433465" cy="2160000"/>
          </a:xfrm>
        </p:grpSpPr>
        <p:grpSp>
          <p:nvGrpSpPr>
            <p:cNvPr id="41" name="Group 40"/>
            <p:cNvGrpSpPr/>
            <p:nvPr/>
          </p:nvGrpSpPr>
          <p:grpSpPr>
            <a:xfrm>
              <a:off x="3557474" y="2160338"/>
              <a:ext cx="1433465" cy="2160000"/>
              <a:chOff x="3061408" y="2156680"/>
              <a:chExt cx="1433465" cy="2160000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3649085" y="2156680"/>
                <a:ext cx="805328" cy="2160000"/>
              </a:xfrm>
              <a:prstGeom prst="rect">
                <a:avLst/>
              </a:prstGeom>
              <a:solidFill>
                <a:schemeClr val="bg1"/>
              </a:solidFill>
              <a:scene3d>
                <a:camera prst="isometricOffAxis2Top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188360" y="3441258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853723" y="3262588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652211" y="2911101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9" name="Tekstboks 18"/>
              <p:cNvSpPr txBox="1"/>
              <p:nvPr/>
            </p:nvSpPr>
            <p:spPr>
              <a:xfrm>
                <a:off x="3061408" y="3484768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wp4</a:t>
                </a:r>
                <a:endParaRPr lang="da-DK" sz="1000" dirty="0"/>
              </a:p>
            </p:txBody>
          </p:sp>
          <p:sp>
            <p:nvSpPr>
              <p:cNvPr id="50" name="Tekstboks 18"/>
              <p:cNvSpPr txBox="1"/>
              <p:nvPr/>
            </p:nvSpPr>
            <p:spPr>
              <a:xfrm>
                <a:off x="3704871" y="3286573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wp3</a:t>
                </a:r>
                <a:endParaRPr lang="da-DK" sz="1000" dirty="0"/>
              </a:p>
            </p:txBody>
          </p:sp>
          <p:sp>
            <p:nvSpPr>
              <p:cNvPr id="51" name="Tekstboks 18"/>
              <p:cNvSpPr txBox="1"/>
              <p:nvPr/>
            </p:nvSpPr>
            <p:spPr>
              <a:xfrm>
                <a:off x="3560622" y="2929815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wp2</a:t>
                </a:r>
                <a:endParaRPr lang="da-DK" sz="1000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126757" y="2839035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3" name="Tekstboks 18"/>
              <p:cNvSpPr txBox="1"/>
              <p:nvPr/>
            </p:nvSpPr>
            <p:spPr>
              <a:xfrm>
                <a:off x="4002375" y="2882744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wp1</a:t>
                </a:r>
                <a:endParaRPr lang="da-DK" sz="1000" dirty="0"/>
              </a:p>
            </p:txBody>
          </p:sp>
        </p:grpSp>
        <p:cxnSp>
          <p:nvCxnSpPr>
            <p:cNvPr id="42" name="Straight Arrow Connector 41"/>
            <p:cNvCxnSpPr/>
            <p:nvPr/>
          </p:nvCxnSpPr>
          <p:spPr>
            <a:xfrm flipH="1">
              <a:off x="4176287" y="2875035"/>
              <a:ext cx="474546" cy="7206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4178363" y="2957634"/>
              <a:ext cx="201512" cy="351487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3710322" y="3304939"/>
              <a:ext cx="645783" cy="17867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5522154" y="1697850"/>
            <a:ext cx="1433465" cy="2160000"/>
            <a:chOff x="3557474" y="2160338"/>
            <a:chExt cx="1433465" cy="2160000"/>
          </a:xfrm>
        </p:grpSpPr>
        <p:grpSp>
          <p:nvGrpSpPr>
            <p:cNvPr id="55" name="Group 54"/>
            <p:cNvGrpSpPr/>
            <p:nvPr/>
          </p:nvGrpSpPr>
          <p:grpSpPr>
            <a:xfrm>
              <a:off x="3557474" y="2160338"/>
              <a:ext cx="1433465" cy="2160000"/>
              <a:chOff x="3061408" y="2156680"/>
              <a:chExt cx="1433465" cy="216000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3649085" y="2156680"/>
                <a:ext cx="805328" cy="21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3188360" y="344125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3853723" y="326258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652211" y="2911101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3" name="Tekstboks 18"/>
              <p:cNvSpPr txBox="1"/>
              <p:nvPr/>
            </p:nvSpPr>
            <p:spPr>
              <a:xfrm>
                <a:off x="3061408" y="3484768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wp4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4" name="Tekstboks 18"/>
              <p:cNvSpPr txBox="1"/>
              <p:nvPr/>
            </p:nvSpPr>
            <p:spPr>
              <a:xfrm>
                <a:off x="3704871" y="3286573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wp3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5" name="Tekstboks 18"/>
              <p:cNvSpPr txBox="1"/>
              <p:nvPr/>
            </p:nvSpPr>
            <p:spPr>
              <a:xfrm>
                <a:off x="3560622" y="2929815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wp2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4126757" y="2839035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7" name="Tekstboks 18"/>
              <p:cNvSpPr txBox="1"/>
              <p:nvPr/>
            </p:nvSpPr>
            <p:spPr>
              <a:xfrm>
                <a:off x="4002375" y="2882744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wp1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56" name="Straight Arrow Connector 55"/>
            <p:cNvCxnSpPr/>
            <p:nvPr/>
          </p:nvCxnSpPr>
          <p:spPr>
            <a:xfrm flipH="1">
              <a:off x="4176287" y="2875035"/>
              <a:ext cx="474546" cy="7206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4178363" y="2957634"/>
              <a:ext cx="201512" cy="35148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>
              <a:off x="3710322" y="3304939"/>
              <a:ext cx="645783" cy="17867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847890" y="1917263"/>
            <a:ext cx="1433465" cy="2160000"/>
            <a:chOff x="3557474" y="2160338"/>
            <a:chExt cx="1433465" cy="2160000"/>
          </a:xfrm>
        </p:grpSpPr>
        <p:grpSp>
          <p:nvGrpSpPr>
            <p:cNvPr id="69" name="Group 68"/>
            <p:cNvGrpSpPr/>
            <p:nvPr/>
          </p:nvGrpSpPr>
          <p:grpSpPr>
            <a:xfrm>
              <a:off x="3557474" y="2160338"/>
              <a:ext cx="1433465" cy="2160000"/>
              <a:chOff x="3061408" y="2156680"/>
              <a:chExt cx="1433465" cy="2160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3649085" y="2156680"/>
                <a:ext cx="805328" cy="21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188360" y="344125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3853723" y="326258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3652211" y="2911101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8" name="Tekstboks 18"/>
              <p:cNvSpPr txBox="1"/>
              <p:nvPr/>
            </p:nvSpPr>
            <p:spPr>
              <a:xfrm>
                <a:off x="3061408" y="3484768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wp4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0" name="Tekstboks 18"/>
              <p:cNvSpPr txBox="1"/>
              <p:nvPr/>
            </p:nvSpPr>
            <p:spPr>
              <a:xfrm>
                <a:off x="3704871" y="3286573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wp3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1" name="Tekstboks 18"/>
              <p:cNvSpPr txBox="1"/>
              <p:nvPr/>
            </p:nvSpPr>
            <p:spPr>
              <a:xfrm>
                <a:off x="3560622" y="2929815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wp2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126757" y="2839035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3" name="Tekstboks 18"/>
              <p:cNvSpPr txBox="1"/>
              <p:nvPr/>
            </p:nvSpPr>
            <p:spPr>
              <a:xfrm>
                <a:off x="4002375" y="2882744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wp1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70" name="Straight Arrow Connector 69"/>
            <p:cNvCxnSpPr/>
            <p:nvPr/>
          </p:nvCxnSpPr>
          <p:spPr>
            <a:xfrm flipH="1">
              <a:off x="4176287" y="2875035"/>
              <a:ext cx="474546" cy="7206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4178363" y="2957634"/>
              <a:ext cx="201512" cy="35148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>
              <a:off x="3710322" y="3304939"/>
              <a:ext cx="645783" cy="17867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4" name="Tekstboks 18"/>
          <p:cNvSpPr txBox="1"/>
          <p:nvPr/>
        </p:nvSpPr>
        <p:spPr>
          <a:xfrm>
            <a:off x="5004975" y="3001002"/>
            <a:ext cx="612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 smtClean="0"/>
              <a:t>Offset 1</a:t>
            </a:r>
            <a:endParaRPr lang="da-DK" sz="1000" dirty="0"/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5173854" y="2932717"/>
            <a:ext cx="450510" cy="75084"/>
          </a:xfrm>
          <a:prstGeom prst="straightConnector1">
            <a:avLst/>
          </a:prstGeom>
          <a:ln>
            <a:solidFill>
              <a:srgbClr val="00628B"/>
            </a:solidFill>
            <a:prstDash val="sysDash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6475406" y="3160201"/>
            <a:ext cx="450510" cy="75084"/>
          </a:xfrm>
          <a:prstGeom prst="straightConnector1">
            <a:avLst/>
          </a:prstGeom>
          <a:ln>
            <a:solidFill>
              <a:srgbClr val="00628B"/>
            </a:solidFill>
            <a:prstDash val="sysDash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kstboks 18"/>
          <p:cNvSpPr txBox="1"/>
          <p:nvPr/>
        </p:nvSpPr>
        <p:spPr>
          <a:xfrm>
            <a:off x="6286181" y="3227093"/>
            <a:ext cx="612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 smtClean="0"/>
              <a:t>Offset 2</a:t>
            </a:r>
            <a:endParaRPr lang="da-DK" sz="1000" dirty="0"/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5335229" y="2193135"/>
            <a:ext cx="424465" cy="72066"/>
          </a:xfrm>
          <a:prstGeom prst="straightConnector1">
            <a:avLst/>
          </a:prstGeom>
          <a:ln>
            <a:solidFill>
              <a:srgbClr val="00B050">
                <a:alpha val="40000"/>
              </a:srgb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5328680" y="1782198"/>
            <a:ext cx="6549" cy="409296"/>
          </a:xfrm>
          <a:prstGeom prst="straightConnector1">
            <a:avLst/>
          </a:prstGeom>
          <a:ln>
            <a:solidFill>
              <a:srgbClr val="0070C0">
                <a:alpha val="40000"/>
              </a:srgb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66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dsholder til indhold 2"/>
          <p:cNvSpPr txBox="1">
            <a:spLocks/>
          </p:cNvSpPr>
          <p:nvPr/>
        </p:nvSpPr>
        <p:spPr>
          <a:xfrm>
            <a:off x="281508" y="504000"/>
            <a:ext cx="3615029" cy="4897933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600" dirty="0" smtClean="0">
                <a:solidFill>
                  <a:srgbClr val="262626"/>
                </a:solidFill>
              </a:rPr>
              <a:t>完成第三个</a:t>
            </a:r>
            <a:r>
              <a:rPr lang="en-GB" sz="1600" dirty="0" smtClean="0">
                <a:solidFill>
                  <a:srgbClr val="262626"/>
                </a:solidFill>
              </a:rPr>
              <a:t> </a:t>
            </a:r>
            <a:r>
              <a:rPr lang="en-GB" sz="1600" dirty="0" err="1" smtClean="0">
                <a:solidFill>
                  <a:srgbClr val="262626"/>
                </a:solidFill>
              </a:rPr>
              <a:t>MoveL</a:t>
            </a:r>
            <a:r>
              <a:rPr lang="en-GB" sz="1600" dirty="0" smtClean="0">
                <a:solidFill>
                  <a:srgbClr val="262626"/>
                </a:solidFill>
              </a:rPr>
              <a:t> </a:t>
            </a:r>
            <a:r>
              <a:rPr lang="zh-CN" altLang="en-US" sz="1600" dirty="0" smtClean="0">
                <a:solidFill>
                  <a:srgbClr val="262626"/>
                </a:solidFill>
              </a:rPr>
              <a:t>程序后</a:t>
            </a:r>
            <a:r>
              <a:rPr lang="en-GB" sz="1600" dirty="0" smtClean="0">
                <a:solidFill>
                  <a:srgbClr val="262626"/>
                </a:solidFill>
              </a:rPr>
              <a:t> </a:t>
            </a: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en-GB" sz="1400" dirty="0">
                <a:solidFill>
                  <a:srgbClr val="262626"/>
                </a:solidFill>
              </a:rPr>
              <a:t>plane_1_var </a:t>
            </a:r>
            <a:r>
              <a:rPr lang="zh-CN" altLang="en-US" sz="1400" dirty="0" smtClean="0">
                <a:solidFill>
                  <a:srgbClr val="262626"/>
                </a:solidFill>
              </a:rPr>
              <a:t>为第二个特征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en-GB" sz="1400" dirty="0">
                <a:solidFill>
                  <a:srgbClr val="262626"/>
                </a:solidFill>
              </a:rPr>
              <a:t>(plane_2)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在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en-GB" sz="1400" dirty="0">
                <a:solidFill>
                  <a:srgbClr val="262626"/>
                </a:solidFill>
              </a:rPr>
              <a:t>plane_2 </a:t>
            </a:r>
            <a:r>
              <a:rPr lang="zh-CN" altLang="en-US" sz="1400" dirty="0" smtClean="0">
                <a:solidFill>
                  <a:srgbClr val="262626"/>
                </a:solidFill>
              </a:rPr>
              <a:t>特征中执行运动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2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培训练习</a:t>
            </a:r>
            <a:r>
              <a:rPr lang="da-DK" dirty="0" smtClean="0">
                <a:latin typeface="+mj-lt"/>
              </a:rPr>
              <a:t> 4</a:t>
            </a:r>
            <a:endParaRPr lang="da-DK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104858" y="405450"/>
            <a:ext cx="1433465" cy="2160000"/>
            <a:chOff x="3557474" y="2160338"/>
            <a:chExt cx="1433465" cy="2160000"/>
          </a:xfrm>
        </p:grpSpPr>
        <p:grpSp>
          <p:nvGrpSpPr>
            <p:cNvPr id="40" name="Group 39"/>
            <p:cNvGrpSpPr/>
            <p:nvPr/>
          </p:nvGrpSpPr>
          <p:grpSpPr>
            <a:xfrm>
              <a:off x="3557474" y="2160338"/>
              <a:ext cx="1433465" cy="2160000"/>
              <a:chOff x="3061408" y="2156680"/>
              <a:chExt cx="1433465" cy="2160000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3649085" y="2156680"/>
                <a:ext cx="805328" cy="2160000"/>
              </a:xfrm>
              <a:prstGeom prst="rect">
                <a:avLst/>
              </a:prstGeom>
              <a:solidFill>
                <a:schemeClr val="bg1"/>
              </a:solidFill>
              <a:scene3d>
                <a:camera prst="isometricOffAxis2Top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dirty="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188360" y="3441258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853723" y="3262588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652211" y="2911101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8" name="Tekstboks 18"/>
              <p:cNvSpPr txBox="1"/>
              <p:nvPr/>
            </p:nvSpPr>
            <p:spPr>
              <a:xfrm>
                <a:off x="3061408" y="3484768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wp4</a:t>
                </a:r>
                <a:endParaRPr lang="da-DK" sz="1000" dirty="0"/>
              </a:p>
            </p:txBody>
          </p:sp>
          <p:sp>
            <p:nvSpPr>
              <p:cNvPr id="49" name="Tekstboks 18"/>
              <p:cNvSpPr txBox="1"/>
              <p:nvPr/>
            </p:nvSpPr>
            <p:spPr>
              <a:xfrm>
                <a:off x="3704871" y="3286573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wp3</a:t>
                </a:r>
                <a:endParaRPr lang="da-DK" sz="1000" dirty="0"/>
              </a:p>
            </p:txBody>
          </p:sp>
          <p:sp>
            <p:nvSpPr>
              <p:cNvPr id="50" name="Tekstboks 18"/>
              <p:cNvSpPr txBox="1"/>
              <p:nvPr/>
            </p:nvSpPr>
            <p:spPr>
              <a:xfrm>
                <a:off x="3560622" y="2929815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wp2</a:t>
                </a:r>
                <a:endParaRPr lang="da-DK" sz="1000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126757" y="2839035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2" name="Tekstboks 18"/>
              <p:cNvSpPr txBox="1"/>
              <p:nvPr/>
            </p:nvSpPr>
            <p:spPr>
              <a:xfrm>
                <a:off x="4002375" y="2882744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wp1</a:t>
                </a:r>
                <a:endParaRPr lang="da-DK" sz="1000" dirty="0"/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>
            <a:xfrm flipH="1">
              <a:off x="4176287" y="2875035"/>
              <a:ext cx="474546" cy="7206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178363" y="2957634"/>
              <a:ext cx="201512" cy="351487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3710322" y="3304939"/>
              <a:ext cx="645783" cy="17867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5390972" y="633571"/>
            <a:ext cx="1433465" cy="2160000"/>
            <a:chOff x="3557474" y="2160338"/>
            <a:chExt cx="1433465" cy="2160000"/>
          </a:xfrm>
        </p:grpSpPr>
        <p:grpSp>
          <p:nvGrpSpPr>
            <p:cNvPr id="54" name="Group 53"/>
            <p:cNvGrpSpPr/>
            <p:nvPr/>
          </p:nvGrpSpPr>
          <p:grpSpPr>
            <a:xfrm>
              <a:off x="3557474" y="2160338"/>
              <a:ext cx="1433465" cy="2160000"/>
              <a:chOff x="3061408" y="2156680"/>
              <a:chExt cx="1433465" cy="2160000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3649085" y="2156680"/>
                <a:ext cx="805328" cy="21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3188360" y="344125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3853723" y="326258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3652211" y="2911101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2" name="Tekstboks 18"/>
              <p:cNvSpPr txBox="1"/>
              <p:nvPr/>
            </p:nvSpPr>
            <p:spPr>
              <a:xfrm>
                <a:off x="3061408" y="3484768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wp4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3" name="Tekstboks 18"/>
              <p:cNvSpPr txBox="1"/>
              <p:nvPr/>
            </p:nvSpPr>
            <p:spPr>
              <a:xfrm>
                <a:off x="3704871" y="3286573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wp3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4" name="Tekstboks 18"/>
              <p:cNvSpPr txBox="1"/>
              <p:nvPr/>
            </p:nvSpPr>
            <p:spPr>
              <a:xfrm>
                <a:off x="3560622" y="2929815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wp2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4126757" y="2839035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6" name="Tekstboks 18"/>
              <p:cNvSpPr txBox="1"/>
              <p:nvPr/>
            </p:nvSpPr>
            <p:spPr>
              <a:xfrm>
                <a:off x="4002375" y="2882744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wp1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55" name="Straight Arrow Connector 54"/>
            <p:cNvCxnSpPr/>
            <p:nvPr/>
          </p:nvCxnSpPr>
          <p:spPr>
            <a:xfrm flipH="1">
              <a:off x="4176287" y="2875035"/>
              <a:ext cx="474546" cy="7206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4178363" y="2957634"/>
              <a:ext cx="201512" cy="35148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>
              <a:off x="3710322" y="3304939"/>
              <a:ext cx="645783" cy="17867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6716708" y="852984"/>
            <a:ext cx="1433465" cy="2160000"/>
            <a:chOff x="3557474" y="2160338"/>
            <a:chExt cx="1433465" cy="2160000"/>
          </a:xfrm>
        </p:grpSpPr>
        <p:grpSp>
          <p:nvGrpSpPr>
            <p:cNvPr id="68" name="Group 67"/>
            <p:cNvGrpSpPr/>
            <p:nvPr/>
          </p:nvGrpSpPr>
          <p:grpSpPr>
            <a:xfrm>
              <a:off x="3557474" y="2160338"/>
              <a:ext cx="1433465" cy="2160000"/>
              <a:chOff x="3061408" y="2156680"/>
              <a:chExt cx="1433465" cy="21600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3649085" y="2156680"/>
                <a:ext cx="805328" cy="21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188360" y="344125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853723" y="326258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3652211" y="2911101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7" name="Tekstboks 18"/>
              <p:cNvSpPr txBox="1"/>
              <p:nvPr/>
            </p:nvSpPr>
            <p:spPr>
              <a:xfrm>
                <a:off x="3061408" y="3484768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wp4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8" name="Tekstboks 18"/>
              <p:cNvSpPr txBox="1"/>
              <p:nvPr/>
            </p:nvSpPr>
            <p:spPr>
              <a:xfrm>
                <a:off x="3704871" y="3286573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wp3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0" name="Tekstboks 18"/>
              <p:cNvSpPr txBox="1"/>
              <p:nvPr/>
            </p:nvSpPr>
            <p:spPr>
              <a:xfrm>
                <a:off x="3560622" y="2929815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wp2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4126757" y="2839035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2" name="Tekstboks 18"/>
              <p:cNvSpPr txBox="1"/>
              <p:nvPr/>
            </p:nvSpPr>
            <p:spPr>
              <a:xfrm>
                <a:off x="4002375" y="2882744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wp1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69" name="Straight Arrow Connector 68"/>
            <p:cNvCxnSpPr/>
            <p:nvPr/>
          </p:nvCxnSpPr>
          <p:spPr>
            <a:xfrm flipH="1">
              <a:off x="4176287" y="2875035"/>
              <a:ext cx="474546" cy="7206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4178363" y="2957634"/>
              <a:ext cx="201512" cy="35148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3710322" y="3304939"/>
              <a:ext cx="645783" cy="17867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3" name="Rectangle 82"/>
          <p:cNvSpPr/>
          <p:nvPr/>
        </p:nvSpPr>
        <p:spPr>
          <a:xfrm>
            <a:off x="3896537" y="681778"/>
            <a:ext cx="4876070" cy="1837813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Tekstboks 18"/>
          <p:cNvSpPr txBox="1"/>
          <p:nvPr/>
        </p:nvSpPr>
        <p:spPr>
          <a:xfrm>
            <a:off x="6397922" y="878164"/>
            <a:ext cx="1506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dirty="0" smtClean="0"/>
              <a:t>Plane_1_Var = Plane_1</a:t>
            </a:r>
            <a:endParaRPr lang="da-DK" sz="1000" b="1" dirty="0"/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5051381" y="1859729"/>
            <a:ext cx="450510" cy="75084"/>
          </a:xfrm>
          <a:prstGeom prst="straightConnector1">
            <a:avLst/>
          </a:prstGeom>
          <a:ln>
            <a:solidFill>
              <a:srgbClr val="00628B"/>
            </a:solidFill>
            <a:prstDash val="sysDash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kstboks 18"/>
          <p:cNvSpPr txBox="1"/>
          <p:nvPr/>
        </p:nvSpPr>
        <p:spPr>
          <a:xfrm>
            <a:off x="6163708" y="2154105"/>
            <a:ext cx="612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 smtClean="0"/>
              <a:t>Offset 2</a:t>
            </a:r>
            <a:endParaRPr lang="da-DK" sz="1000" dirty="0"/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5212756" y="1120147"/>
            <a:ext cx="424465" cy="72066"/>
          </a:xfrm>
          <a:prstGeom prst="straightConnector1">
            <a:avLst/>
          </a:prstGeom>
          <a:ln>
            <a:solidFill>
              <a:srgbClr val="00B050">
                <a:alpha val="40000"/>
              </a:srgb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5206207" y="709210"/>
            <a:ext cx="6549" cy="409296"/>
          </a:xfrm>
          <a:prstGeom prst="straightConnector1">
            <a:avLst/>
          </a:prstGeom>
          <a:ln>
            <a:solidFill>
              <a:srgbClr val="0070C0">
                <a:alpha val="40000"/>
              </a:srgb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 rot="20537188">
            <a:off x="3908602" y="3196839"/>
            <a:ext cx="1433465" cy="2160000"/>
            <a:chOff x="3557474" y="2160338"/>
            <a:chExt cx="1433465" cy="2160000"/>
          </a:xfrm>
        </p:grpSpPr>
        <p:grpSp>
          <p:nvGrpSpPr>
            <p:cNvPr id="90" name="Group 89"/>
            <p:cNvGrpSpPr/>
            <p:nvPr/>
          </p:nvGrpSpPr>
          <p:grpSpPr>
            <a:xfrm>
              <a:off x="3557474" y="2160338"/>
              <a:ext cx="1433465" cy="2160000"/>
              <a:chOff x="3061408" y="2156680"/>
              <a:chExt cx="1433465" cy="2160000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3649085" y="2156680"/>
                <a:ext cx="805328" cy="21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dirty="0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188360" y="3441258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853723" y="3262588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3652211" y="2911101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8" name="Tekstboks 18"/>
              <p:cNvSpPr txBox="1"/>
              <p:nvPr/>
            </p:nvSpPr>
            <p:spPr>
              <a:xfrm>
                <a:off x="3061408" y="3484768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wp4</a:t>
                </a:r>
                <a:endParaRPr lang="da-DK" sz="1000" dirty="0"/>
              </a:p>
            </p:txBody>
          </p:sp>
          <p:sp>
            <p:nvSpPr>
              <p:cNvPr id="99" name="Tekstboks 18"/>
              <p:cNvSpPr txBox="1"/>
              <p:nvPr/>
            </p:nvSpPr>
            <p:spPr>
              <a:xfrm>
                <a:off x="3704871" y="3286573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wp3</a:t>
                </a:r>
                <a:endParaRPr lang="da-DK" sz="1000" dirty="0"/>
              </a:p>
            </p:txBody>
          </p:sp>
          <p:sp>
            <p:nvSpPr>
              <p:cNvPr id="100" name="Tekstboks 18"/>
              <p:cNvSpPr txBox="1"/>
              <p:nvPr/>
            </p:nvSpPr>
            <p:spPr>
              <a:xfrm>
                <a:off x="3560622" y="2929815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wp2</a:t>
                </a:r>
                <a:endParaRPr lang="da-DK" sz="1000" dirty="0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126757" y="2839035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2" name="Tekstboks 18"/>
              <p:cNvSpPr txBox="1"/>
              <p:nvPr/>
            </p:nvSpPr>
            <p:spPr>
              <a:xfrm>
                <a:off x="4002375" y="2882744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wp1</a:t>
                </a:r>
                <a:endParaRPr lang="da-DK" sz="1000" dirty="0"/>
              </a:p>
            </p:txBody>
          </p:sp>
        </p:grpSp>
        <p:cxnSp>
          <p:nvCxnSpPr>
            <p:cNvPr id="91" name="Straight Arrow Connector 90"/>
            <p:cNvCxnSpPr/>
            <p:nvPr/>
          </p:nvCxnSpPr>
          <p:spPr>
            <a:xfrm flipH="1">
              <a:off x="4176287" y="2875035"/>
              <a:ext cx="474546" cy="7206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4178363" y="2957634"/>
              <a:ext cx="201512" cy="351487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>
              <a:off x="3710322" y="3304939"/>
              <a:ext cx="645783" cy="17867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 rot="20537188">
            <a:off x="5258724" y="2995192"/>
            <a:ext cx="1433465" cy="2160000"/>
            <a:chOff x="3557474" y="2160338"/>
            <a:chExt cx="1433465" cy="2160000"/>
          </a:xfrm>
        </p:grpSpPr>
        <p:grpSp>
          <p:nvGrpSpPr>
            <p:cNvPr id="104" name="Group 103"/>
            <p:cNvGrpSpPr/>
            <p:nvPr/>
          </p:nvGrpSpPr>
          <p:grpSpPr>
            <a:xfrm>
              <a:off x="3557474" y="2160338"/>
              <a:ext cx="1433465" cy="2160000"/>
              <a:chOff x="3061408" y="2156680"/>
              <a:chExt cx="1433465" cy="2160000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649085" y="2156680"/>
                <a:ext cx="805328" cy="21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188360" y="344125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853723" y="326258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652211" y="2911101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2" name="Tekstboks 18"/>
              <p:cNvSpPr txBox="1"/>
              <p:nvPr/>
            </p:nvSpPr>
            <p:spPr>
              <a:xfrm>
                <a:off x="3061408" y="3484768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wp4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3" name="Tekstboks 18"/>
              <p:cNvSpPr txBox="1"/>
              <p:nvPr/>
            </p:nvSpPr>
            <p:spPr>
              <a:xfrm>
                <a:off x="3704871" y="3286573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wp3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4" name="Tekstboks 18"/>
              <p:cNvSpPr txBox="1"/>
              <p:nvPr/>
            </p:nvSpPr>
            <p:spPr>
              <a:xfrm>
                <a:off x="3560622" y="2929815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wp2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4126757" y="2839035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6" name="Tekstboks 18"/>
              <p:cNvSpPr txBox="1"/>
              <p:nvPr/>
            </p:nvSpPr>
            <p:spPr>
              <a:xfrm>
                <a:off x="4002375" y="2882744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wp1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105" name="Straight Arrow Connector 104"/>
            <p:cNvCxnSpPr/>
            <p:nvPr/>
          </p:nvCxnSpPr>
          <p:spPr>
            <a:xfrm flipH="1">
              <a:off x="4176287" y="2875035"/>
              <a:ext cx="474546" cy="7206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4178363" y="2957634"/>
              <a:ext cx="201512" cy="35148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H="1">
              <a:off x="3710322" y="3304939"/>
              <a:ext cx="645783" cy="17867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 rot="20537188">
            <a:off x="6640650" y="2798802"/>
            <a:ext cx="1433465" cy="2160000"/>
            <a:chOff x="3557474" y="2160338"/>
            <a:chExt cx="1433465" cy="2160000"/>
          </a:xfrm>
        </p:grpSpPr>
        <p:grpSp>
          <p:nvGrpSpPr>
            <p:cNvPr id="118" name="Group 117"/>
            <p:cNvGrpSpPr/>
            <p:nvPr/>
          </p:nvGrpSpPr>
          <p:grpSpPr>
            <a:xfrm>
              <a:off x="3557474" y="2160338"/>
              <a:ext cx="1433465" cy="2160000"/>
              <a:chOff x="3061408" y="2156680"/>
              <a:chExt cx="1433465" cy="2160000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649085" y="2156680"/>
                <a:ext cx="805328" cy="21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188360" y="344125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3853723" y="326258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3652211" y="2911101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26" name="Tekstboks 18"/>
              <p:cNvSpPr txBox="1"/>
              <p:nvPr/>
            </p:nvSpPr>
            <p:spPr>
              <a:xfrm>
                <a:off x="3061408" y="3484768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wp4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27" name="Tekstboks 18"/>
              <p:cNvSpPr txBox="1"/>
              <p:nvPr/>
            </p:nvSpPr>
            <p:spPr>
              <a:xfrm>
                <a:off x="3704871" y="3286573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wp3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28" name="Tekstboks 18"/>
              <p:cNvSpPr txBox="1"/>
              <p:nvPr/>
            </p:nvSpPr>
            <p:spPr>
              <a:xfrm>
                <a:off x="3560622" y="2929815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wp2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126757" y="2839035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0" name="Tekstboks 18"/>
              <p:cNvSpPr txBox="1"/>
              <p:nvPr/>
            </p:nvSpPr>
            <p:spPr>
              <a:xfrm>
                <a:off x="4002375" y="2882744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wp1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119" name="Straight Arrow Connector 118"/>
            <p:cNvCxnSpPr/>
            <p:nvPr/>
          </p:nvCxnSpPr>
          <p:spPr>
            <a:xfrm flipH="1">
              <a:off x="4176287" y="2875035"/>
              <a:ext cx="474546" cy="7206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>
              <a:off x="4178363" y="2957634"/>
              <a:ext cx="201512" cy="35148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flipH="1">
              <a:off x="3710322" y="3304939"/>
              <a:ext cx="645783" cy="17867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1" name="Tekstboks 18"/>
          <p:cNvSpPr txBox="1"/>
          <p:nvPr/>
        </p:nvSpPr>
        <p:spPr>
          <a:xfrm>
            <a:off x="5086012" y="3221107"/>
            <a:ext cx="1515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dirty="0" smtClean="0"/>
              <a:t>Plane_1_Var = Plane_</a:t>
            </a:r>
            <a:r>
              <a:rPr lang="da-DK" sz="1000" b="1" dirty="0"/>
              <a:t>2</a:t>
            </a:r>
          </a:p>
        </p:txBody>
      </p:sp>
      <p:cxnSp>
        <p:nvCxnSpPr>
          <p:cNvPr id="132" name="Straight Arrow Connector 131"/>
          <p:cNvCxnSpPr/>
          <p:nvPr/>
        </p:nvCxnSpPr>
        <p:spPr>
          <a:xfrm rot="20537188">
            <a:off x="5001429" y="4471520"/>
            <a:ext cx="450510" cy="75084"/>
          </a:xfrm>
          <a:prstGeom prst="straightConnector1">
            <a:avLst/>
          </a:prstGeom>
          <a:ln>
            <a:solidFill>
              <a:srgbClr val="00628B"/>
            </a:solidFill>
            <a:prstDash val="sysDash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rot="20537188">
            <a:off x="6376133" y="4278380"/>
            <a:ext cx="450510" cy="75084"/>
          </a:xfrm>
          <a:prstGeom prst="straightConnector1">
            <a:avLst/>
          </a:prstGeom>
          <a:ln>
            <a:solidFill>
              <a:srgbClr val="00628B"/>
            </a:solidFill>
            <a:prstDash val="sysDash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rot="20537188" flipH="1" flipV="1">
            <a:off x="4811508" y="3406769"/>
            <a:ext cx="6549" cy="409296"/>
          </a:xfrm>
          <a:prstGeom prst="straightConnector1">
            <a:avLst/>
          </a:prstGeom>
          <a:ln>
            <a:solidFill>
              <a:srgbClr val="0070C0">
                <a:alpha val="40000"/>
              </a:srgb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3901449" y="3125299"/>
            <a:ext cx="4876070" cy="1837813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6" name="Straight Arrow Connector 135"/>
          <p:cNvCxnSpPr/>
          <p:nvPr/>
        </p:nvCxnSpPr>
        <p:spPr>
          <a:xfrm>
            <a:off x="6093732" y="2644243"/>
            <a:ext cx="0" cy="415455"/>
          </a:xfrm>
          <a:prstGeom prst="straightConnector1">
            <a:avLst/>
          </a:prstGeom>
          <a:ln>
            <a:solidFill>
              <a:srgbClr val="00628B"/>
            </a:solidFill>
            <a:prstDash val="sysDash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kstboks 18"/>
          <p:cNvSpPr txBox="1"/>
          <p:nvPr/>
        </p:nvSpPr>
        <p:spPr>
          <a:xfrm>
            <a:off x="6161254" y="2805025"/>
            <a:ext cx="11993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 smtClean="0"/>
              <a:t>Switch to Feature 2</a:t>
            </a:r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94466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 smtClean="0"/>
              <a:t>高级</a:t>
            </a:r>
            <a:r>
              <a:rPr lang="en-US" altLang="zh-CN" dirty="0" smtClean="0"/>
              <a:t>TCP</a:t>
            </a:r>
            <a:r>
              <a:rPr lang="zh-CN" altLang="en-US" dirty="0" smtClean="0"/>
              <a:t>使用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</a:t>
            </a:r>
            <a:r>
              <a:rPr lang="zh-CN" altLang="en-US" dirty="0" smtClean="0"/>
              <a:t>服务器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 dirty="0" smtClean="0"/>
              <a:t>客户端界面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</a:t>
            </a:r>
            <a:r>
              <a:rPr lang="zh-CN" altLang="en-US" dirty="0"/>
              <a:t>通讯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 dirty="0" smtClean="0"/>
              <a:t>故障处理流程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53</a:t>
            </a:fld>
            <a:endParaRPr lang="en-US"/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51332" y="2720960"/>
            <a:ext cx="479425" cy="473075"/>
          </a:xfrm>
          <a:solidFill>
            <a:srgbClr val="00628B"/>
          </a:solidFill>
        </p:spPr>
        <p:txBody>
          <a:bodyPr vert="horz" lIns="0" tIns="0" rIns="0" bIns="0" numCol="1" rtlCol="0" anchor="ctr">
            <a:norm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030757" y="2721192"/>
            <a:ext cx="3298825" cy="473075"/>
          </a:xfrm>
          <a:solidFill>
            <a:srgbClr val="5DADCF"/>
          </a:solidFill>
          <a:ln>
            <a:noFill/>
          </a:ln>
        </p:spPr>
        <p:txBody>
          <a:bodyPr vert="horz" lIns="0" tIns="0" rIns="0" bIns="0" numCol="1" rtlCol="0" anchor="ctr">
            <a:no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TCP</a:t>
            </a:r>
            <a:r>
              <a:rPr lang="zh-CN" altLang="en-US" dirty="0" smtClean="0">
                <a:solidFill>
                  <a:schemeClr val="bg1"/>
                </a:solidFill>
              </a:rPr>
              <a:t>高级使用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96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dsholder til indhold 2"/>
          <p:cNvSpPr txBox="1">
            <a:spLocks/>
          </p:cNvSpPr>
          <p:nvPr/>
        </p:nvSpPr>
        <p:spPr>
          <a:xfrm>
            <a:off x="281508" y="456375"/>
            <a:ext cx="3596011" cy="4897933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SG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定义</a:t>
            </a:r>
            <a:endParaRPr lang="en-SG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重心是</a:t>
            </a:r>
            <a:r>
              <a:rPr lang="en-US" altLang="zh-CN" sz="1400" dirty="0" smtClean="0">
                <a:solidFill>
                  <a:srgbClr val="262626"/>
                </a:solidFill>
              </a:rPr>
              <a:t>TCP</a:t>
            </a:r>
            <a:r>
              <a:rPr lang="zh-CN" altLang="en-US" sz="1400" dirty="0" smtClean="0">
                <a:solidFill>
                  <a:srgbClr val="262626"/>
                </a:solidFill>
              </a:rPr>
              <a:t>负载平衡的位置点</a:t>
            </a:r>
            <a:r>
              <a:rPr lang="en-SG" sz="1400" dirty="0" smtClean="0">
                <a:solidFill>
                  <a:srgbClr val="262626"/>
                </a:solidFill>
              </a:rPr>
              <a:t/>
            </a:r>
            <a:br>
              <a:rPr lang="en-SG" sz="1400" dirty="0" smtClean="0">
                <a:solidFill>
                  <a:srgbClr val="262626"/>
                </a:solidFill>
              </a:rPr>
            </a:br>
            <a:endParaRPr lang="en-SG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脚本代码</a:t>
            </a:r>
            <a:endParaRPr lang="en-SG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400" dirty="0" err="1" smtClean="0">
                <a:solidFill>
                  <a:srgbClr val="262626"/>
                </a:solidFill>
              </a:rPr>
              <a:t>set_payload</a:t>
            </a:r>
            <a:r>
              <a:rPr lang="en-SG" sz="1400" dirty="0" smtClean="0">
                <a:solidFill>
                  <a:srgbClr val="262626"/>
                </a:solidFill>
              </a:rPr>
              <a:t>(</a:t>
            </a:r>
            <a:r>
              <a:rPr lang="en-SG" sz="1400" i="1" dirty="0" smtClean="0">
                <a:solidFill>
                  <a:srgbClr val="262626"/>
                </a:solidFill>
              </a:rPr>
              <a:t>m, </a:t>
            </a:r>
            <a:r>
              <a:rPr lang="en-SG" sz="1400" i="1" dirty="0" err="1" smtClean="0">
                <a:solidFill>
                  <a:srgbClr val="262626"/>
                </a:solidFill>
              </a:rPr>
              <a:t>CoG</a:t>
            </a:r>
            <a:r>
              <a:rPr lang="en-SG" sz="1400" dirty="0" smtClean="0">
                <a:solidFill>
                  <a:srgbClr val="262626"/>
                </a:solidFill>
              </a:rPr>
              <a:t>)</a:t>
            </a:r>
          </a:p>
          <a:p>
            <a:pPr lvl="2">
              <a:buClr>
                <a:srgbClr val="00628B"/>
              </a:buClr>
            </a:pPr>
            <a:r>
              <a:rPr lang="en-SG" sz="1000" dirty="0" smtClean="0">
                <a:solidFill>
                  <a:srgbClr val="262626"/>
                </a:solidFill>
              </a:rPr>
              <a:t>m = </a:t>
            </a:r>
            <a:r>
              <a:rPr lang="zh-CN" altLang="en-US" sz="1000" dirty="0" smtClean="0">
                <a:solidFill>
                  <a:srgbClr val="262626"/>
                </a:solidFill>
              </a:rPr>
              <a:t>重量，</a:t>
            </a:r>
            <a:r>
              <a:rPr lang="en-US" altLang="zh-CN" sz="1000" dirty="0" smtClean="0">
                <a:solidFill>
                  <a:srgbClr val="262626"/>
                </a:solidFill>
              </a:rPr>
              <a:t>kg</a:t>
            </a:r>
            <a:endParaRPr lang="en-SG" sz="10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en-SG" sz="1000" dirty="0" err="1" smtClean="0">
                <a:solidFill>
                  <a:srgbClr val="262626"/>
                </a:solidFill>
              </a:rPr>
              <a:t>CoG</a:t>
            </a:r>
            <a:r>
              <a:rPr lang="en-SG" sz="1000" dirty="0" smtClean="0">
                <a:solidFill>
                  <a:srgbClr val="262626"/>
                </a:solidFill>
              </a:rPr>
              <a:t> = </a:t>
            </a:r>
            <a:r>
              <a:rPr lang="zh-CN" altLang="en-US" sz="1000" dirty="0">
                <a:solidFill>
                  <a:srgbClr val="262626"/>
                </a:solidFill>
              </a:rPr>
              <a:t>重心</a:t>
            </a:r>
            <a:r>
              <a:rPr lang="en-SG" sz="1000" dirty="0" smtClean="0">
                <a:solidFill>
                  <a:srgbClr val="262626"/>
                </a:solidFill>
              </a:rPr>
              <a:t>(</a:t>
            </a:r>
            <a:r>
              <a:rPr lang="en-SG" sz="1000" dirty="0" err="1" smtClean="0">
                <a:solidFill>
                  <a:srgbClr val="262626"/>
                </a:solidFill>
              </a:rPr>
              <a:t>CoGx</a:t>
            </a:r>
            <a:r>
              <a:rPr lang="en-SG" sz="1000" dirty="0" smtClean="0">
                <a:solidFill>
                  <a:srgbClr val="262626"/>
                </a:solidFill>
              </a:rPr>
              <a:t>, </a:t>
            </a:r>
            <a:r>
              <a:rPr lang="en-SG" sz="1000" dirty="0" err="1" smtClean="0">
                <a:solidFill>
                  <a:srgbClr val="262626"/>
                </a:solidFill>
              </a:rPr>
              <a:t>CoGy</a:t>
            </a:r>
            <a:r>
              <a:rPr lang="en-SG" sz="1000" dirty="0" smtClean="0">
                <a:solidFill>
                  <a:srgbClr val="262626"/>
                </a:solidFill>
              </a:rPr>
              <a:t>, </a:t>
            </a:r>
            <a:r>
              <a:rPr lang="en-SG" sz="1000" dirty="0" err="1" smtClean="0">
                <a:solidFill>
                  <a:srgbClr val="262626"/>
                </a:solidFill>
              </a:rPr>
              <a:t>CoGz</a:t>
            </a:r>
            <a:r>
              <a:rPr lang="en-SG" sz="1000" dirty="0" smtClean="0">
                <a:solidFill>
                  <a:srgbClr val="262626"/>
                </a:solidFill>
              </a:rPr>
              <a:t>) </a:t>
            </a:r>
            <a:r>
              <a:rPr lang="zh-CN" altLang="en-US" sz="1000" dirty="0" smtClean="0">
                <a:solidFill>
                  <a:srgbClr val="262626"/>
                </a:solidFill>
              </a:rPr>
              <a:t>，米</a:t>
            </a:r>
            <a:endParaRPr lang="en-SG" sz="10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SG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SG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SG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注意</a:t>
            </a:r>
            <a:endParaRPr lang="en-SG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如果重心没有定义，软件将把</a:t>
            </a:r>
            <a:r>
              <a:rPr lang="en-US" altLang="zh-CN" sz="1400" dirty="0" smtClean="0">
                <a:solidFill>
                  <a:srgbClr val="262626"/>
                </a:solidFill>
              </a:rPr>
              <a:t>TCP</a:t>
            </a:r>
            <a:r>
              <a:rPr lang="zh-CN" altLang="en-US" sz="1400" dirty="0" smtClean="0">
                <a:solidFill>
                  <a:srgbClr val="262626"/>
                </a:solidFill>
              </a:rPr>
              <a:t>做为重心</a:t>
            </a:r>
            <a:endParaRPr lang="en-SG" sz="14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SG" sz="9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SG" sz="16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高级使用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重心 </a:t>
            </a:r>
            <a:r>
              <a:rPr lang="en-SG" dirty="0" smtClean="0">
                <a:latin typeface="+mj-lt"/>
              </a:rPr>
              <a:t>Centre of Gravity (</a:t>
            </a:r>
            <a:r>
              <a:rPr lang="en-SG" dirty="0" err="1" smtClean="0">
                <a:latin typeface="+mj-lt"/>
              </a:rPr>
              <a:t>CoG</a:t>
            </a:r>
            <a:r>
              <a:rPr lang="en-SG" dirty="0" smtClean="0">
                <a:latin typeface="+mj-lt"/>
              </a:rPr>
              <a:t>)</a:t>
            </a:r>
            <a:endParaRPr lang="en-SG" dirty="0">
              <a:latin typeface="+mj-lt"/>
            </a:endParaRPr>
          </a:p>
        </p:txBody>
      </p:sp>
      <p:grpSp>
        <p:nvGrpSpPr>
          <p:cNvPr id="138" name="Group 137"/>
          <p:cNvGrpSpPr/>
          <p:nvPr/>
        </p:nvGrpSpPr>
        <p:grpSpPr>
          <a:xfrm>
            <a:off x="3877519" y="1131162"/>
            <a:ext cx="4295519" cy="3783327"/>
            <a:chOff x="3348485" y="2176242"/>
            <a:chExt cx="4824554" cy="3783327"/>
          </a:xfrm>
        </p:grpSpPr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48485" y="2176242"/>
              <a:ext cx="3459636" cy="3783327"/>
            </a:xfrm>
            <a:prstGeom prst="rect">
              <a:avLst/>
            </a:prstGeom>
          </p:spPr>
        </p:pic>
        <p:sp>
          <p:nvSpPr>
            <p:cNvPr id="140" name="Can 139"/>
            <p:cNvSpPr/>
            <p:nvPr/>
          </p:nvSpPr>
          <p:spPr>
            <a:xfrm rot="6900000">
              <a:off x="6445242" y="3230927"/>
              <a:ext cx="306751" cy="295857"/>
            </a:xfrm>
            <a:prstGeom prst="can">
              <a:avLst>
                <a:gd name="adj" fmla="val 171451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1" name="Can 140"/>
            <p:cNvSpPr/>
            <p:nvPr/>
          </p:nvSpPr>
          <p:spPr>
            <a:xfrm rot="6900000">
              <a:off x="6435765" y="3133111"/>
              <a:ext cx="809492" cy="664989"/>
            </a:xfrm>
            <a:prstGeom prst="can">
              <a:avLst>
                <a:gd name="adj" fmla="val 50000"/>
              </a:avLst>
            </a:prstGeom>
            <a:solidFill>
              <a:schemeClr val="bg1">
                <a:lumMod val="65000"/>
                <a:alpha val="50196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2" name="Can 141"/>
            <p:cNvSpPr/>
            <p:nvPr/>
          </p:nvSpPr>
          <p:spPr>
            <a:xfrm rot="6900000">
              <a:off x="7247154" y="3298300"/>
              <a:ext cx="78850" cy="798704"/>
            </a:xfrm>
            <a:prstGeom prst="can">
              <a:avLst>
                <a:gd name="adj" fmla="val 98888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143" name="Straight Arrow Connector 142"/>
            <p:cNvCxnSpPr/>
            <p:nvPr/>
          </p:nvCxnSpPr>
          <p:spPr>
            <a:xfrm flipH="1" flipV="1">
              <a:off x="6992758" y="2369135"/>
              <a:ext cx="1152000" cy="522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kstboks 18"/>
            <p:cNvSpPr txBox="1"/>
            <p:nvPr/>
          </p:nvSpPr>
          <p:spPr>
            <a:xfrm>
              <a:off x="7418557" y="2366179"/>
              <a:ext cx="5662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400" smtClean="0"/>
                <a:t>TCP</a:t>
              </a:r>
              <a:endParaRPr lang="da-DK" sz="1400"/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 flipV="1">
              <a:off x="7625602" y="2819794"/>
              <a:ext cx="547437" cy="102580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V="1">
              <a:off x="6477784" y="2281287"/>
              <a:ext cx="554612" cy="994507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rot="-240000" flipH="1" flipV="1">
              <a:off x="6817763" y="2681045"/>
              <a:ext cx="320916" cy="176137"/>
            </a:xfrm>
            <a:prstGeom prst="straightConnector1">
              <a:avLst/>
            </a:prstGeom>
            <a:ln>
              <a:solidFill>
                <a:srgbClr val="00628B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kstboks 18"/>
            <p:cNvSpPr txBox="1"/>
            <p:nvPr/>
          </p:nvSpPr>
          <p:spPr>
            <a:xfrm>
              <a:off x="6833411" y="2485824"/>
              <a:ext cx="5662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a-DK" sz="1400" dirty="0" err="1" smtClean="0">
                  <a:solidFill>
                    <a:srgbClr val="00628B"/>
                  </a:solidFill>
                </a:rPr>
                <a:t>CoG</a:t>
              </a:r>
              <a:endParaRPr lang="da-DK" sz="1400" dirty="0">
                <a:solidFill>
                  <a:srgbClr val="00628B"/>
                </a:solidFill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 rot="120000" flipV="1">
              <a:off x="6821657" y="2779926"/>
              <a:ext cx="354203" cy="685679"/>
            </a:xfrm>
            <a:prstGeom prst="straightConnector1">
              <a:avLst/>
            </a:prstGeom>
            <a:ln>
              <a:solidFill>
                <a:srgbClr val="00628B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652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dsholder til indhold 2"/>
          <p:cNvSpPr txBox="1">
            <a:spLocks/>
          </p:cNvSpPr>
          <p:nvPr/>
        </p:nvSpPr>
        <p:spPr>
          <a:xfrm>
            <a:off x="281507" y="397937"/>
            <a:ext cx="3188893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图形化用户界面</a:t>
            </a:r>
            <a:r>
              <a:rPr lang="en-US" altLang="zh-CN" sz="1800" dirty="0" smtClean="0">
                <a:solidFill>
                  <a:srgbClr val="262626"/>
                </a:solidFill>
              </a:rPr>
              <a:t>TCP</a:t>
            </a:r>
            <a:r>
              <a:rPr lang="zh-CN" altLang="en-US" sz="1800" dirty="0" smtClean="0">
                <a:solidFill>
                  <a:srgbClr val="262626"/>
                </a:solidFill>
              </a:rPr>
              <a:t>载荷设置</a:t>
            </a: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很容易定义重心</a:t>
            </a:r>
            <a:r>
              <a:rPr lang="en-US" sz="1400" dirty="0" smtClean="0">
                <a:solidFill>
                  <a:srgbClr val="262626"/>
                </a:solidFill>
              </a:rPr>
              <a:t> </a:t>
            </a:r>
            <a:r>
              <a:rPr lang="en-US" sz="1400" dirty="0" err="1" smtClean="0">
                <a:solidFill>
                  <a:srgbClr val="262626"/>
                </a:solidFill>
              </a:rPr>
              <a:t>CoG</a:t>
            </a:r>
            <a:r>
              <a:rPr lang="en-US" sz="1400" dirty="0" smtClean="0">
                <a:solidFill>
                  <a:srgbClr val="262626"/>
                </a:solidFill>
              </a:rPr>
              <a:t> 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见下一页</a:t>
            </a:r>
            <a:endParaRPr lang="en-GB" sz="11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400" dirty="0" smtClean="0">
                <a:solidFill>
                  <a:srgbClr val="262626"/>
                </a:solidFill>
              </a:rPr>
              <a:t>如果重心在执行时改变，仍然需要脚本代码设置</a:t>
            </a: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高级使用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>
                <a:latin typeface="+mj-lt"/>
              </a:rPr>
              <a:t>重心</a:t>
            </a:r>
            <a:r>
              <a:rPr lang="en-SG" dirty="0" smtClean="0">
                <a:latin typeface="+mj-lt"/>
              </a:rPr>
              <a:t> (</a:t>
            </a:r>
            <a:r>
              <a:rPr lang="en-SG" dirty="0" err="1" smtClean="0">
                <a:latin typeface="+mj-lt"/>
              </a:rPr>
              <a:t>CoG</a:t>
            </a:r>
            <a:r>
              <a:rPr lang="en-SG" dirty="0" smtClean="0">
                <a:latin typeface="+mj-lt"/>
              </a:rPr>
              <a:t>)</a:t>
            </a:r>
            <a:endParaRPr lang="en-SG" dirty="0">
              <a:latin typeface="+mj-lt"/>
            </a:endParaRPr>
          </a:p>
        </p:txBody>
      </p:sp>
      <p:sp>
        <p:nvSpPr>
          <p:cNvPr id="150" name="Pladsholder til indhold 2"/>
          <p:cNvSpPr txBox="1">
            <a:spLocks/>
          </p:cNvSpPr>
          <p:nvPr/>
        </p:nvSpPr>
        <p:spPr>
          <a:xfrm>
            <a:off x="281508" y="504000"/>
            <a:ext cx="7962900" cy="4897933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098" y="879439"/>
            <a:ext cx="5241438" cy="394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53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dsholder til indhold 2"/>
          <p:cNvSpPr txBox="1">
            <a:spLocks/>
          </p:cNvSpPr>
          <p:nvPr/>
        </p:nvSpPr>
        <p:spPr>
          <a:xfrm>
            <a:off x="281508" y="495300"/>
            <a:ext cx="3317477" cy="4906633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400" dirty="0" smtClean="0">
                <a:solidFill>
                  <a:srgbClr val="262626"/>
                </a:solidFill>
              </a:rPr>
              <a:t>可以通过运动</a:t>
            </a:r>
            <a:r>
              <a:rPr lang="en-US" altLang="zh-CN" sz="1400" dirty="0" smtClean="0">
                <a:solidFill>
                  <a:srgbClr val="262626"/>
                </a:solidFill>
              </a:rPr>
              <a:t>TCP</a:t>
            </a:r>
            <a:r>
              <a:rPr lang="zh-CN" altLang="en-US" sz="1400" dirty="0" smtClean="0">
                <a:solidFill>
                  <a:srgbClr val="262626"/>
                </a:solidFill>
              </a:rPr>
              <a:t>尖端从</a:t>
            </a:r>
            <a:r>
              <a:rPr lang="en-US" altLang="zh-CN" sz="1400" dirty="0" smtClean="0">
                <a:solidFill>
                  <a:srgbClr val="262626"/>
                </a:solidFill>
              </a:rPr>
              <a:t>3</a:t>
            </a:r>
            <a:r>
              <a:rPr lang="zh-CN" altLang="en-US" sz="1400" dirty="0" smtClean="0">
                <a:solidFill>
                  <a:srgbClr val="262626"/>
                </a:solidFill>
              </a:rPr>
              <a:t>个角度对准同一个固定位置定义</a:t>
            </a: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400" dirty="0" smtClean="0">
                <a:solidFill>
                  <a:srgbClr val="262626"/>
                </a:solidFill>
              </a:rPr>
              <a:t>这些位置示教后，机器人将计算出</a:t>
            </a:r>
            <a:r>
              <a:rPr lang="en-US" altLang="zh-CN" sz="1400" dirty="0" smtClean="0">
                <a:solidFill>
                  <a:srgbClr val="262626"/>
                </a:solidFill>
              </a:rPr>
              <a:t>TCP </a:t>
            </a:r>
            <a:r>
              <a:rPr lang="en-US" altLang="zh-CN" sz="1400" dirty="0" err="1" smtClean="0">
                <a:solidFill>
                  <a:srgbClr val="262626"/>
                </a:solidFill>
              </a:rPr>
              <a:t>x,y,z</a:t>
            </a:r>
            <a:r>
              <a:rPr lang="zh-CN" altLang="en-US" sz="1400" dirty="0" smtClean="0">
                <a:solidFill>
                  <a:srgbClr val="262626"/>
                </a:solidFill>
              </a:rPr>
              <a:t>值</a:t>
            </a: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400" dirty="0" smtClean="0">
                <a:solidFill>
                  <a:srgbClr val="262626"/>
                </a:solidFill>
              </a:rPr>
              <a:t>增加第四点改善精度</a:t>
            </a:r>
            <a:endParaRPr lang="da-DK" sz="1100" dirty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高级设置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示教</a:t>
            </a:r>
            <a:r>
              <a:rPr lang="en-US" altLang="zh-CN" dirty="0" smtClean="0">
                <a:latin typeface="+mj-lt"/>
              </a:rPr>
              <a:t>TCP</a:t>
            </a:r>
            <a:r>
              <a:rPr lang="zh-CN" altLang="en-US" dirty="0" smtClean="0">
                <a:latin typeface="+mj-lt"/>
              </a:rPr>
              <a:t>位置</a:t>
            </a:r>
            <a:endParaRPr lang="en-SG" dirty="0">
              <a:latin typeface="+mj-lt"/>
            </a:endParaRPr>
          </a:p>
        </p:txBody>
      </p:sp>
      <p:grpSp>
        <p:nvGrpSpPr>
          <p:cNvPr id="138" name="Group 137"/>
          <p:cNvGrpSpPr/>
          <p:nvPr/>
        </p:nvGrpSpPr>
        <p:grpSpPr>
          <a:xfrm>
            <a:off x="3348485" y="1131162"/>
            <a:ext cx="3459636" cy="3783327"/>
            <a:chOff x="3348485" y="2176242"/>
            <a:chExt cx="3459636" cy="3783327"/>
          </a:xfrm>
        </p:grpSpPr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48485" y="2176242"/>
              <a:ext cx="3459636" cy="3783327"/>
            </a:xfrm>
            <a:prstGeom prst="rect">
              <a:avLst/>
            </a:prstGeom>
          </p:spPr>
        </p:pic>
        <p:sp>
          <p:nvSpPr>
            <p:cNvPr id="140" name="Can 139"/>
            <p:cNvSpPr/>
            <p:nvPr/>
          </p:nvSpPr>
          <p:spPr>
            <a:xfrm rot="6900000">
              <a:off x="6445242" y="3230927"/>
              <a:ext cx="306751" cy="295857"/>
            </a:xfrm>
            <a:prstGeom prst="can">
              <a:avLst>
                <a:gd name="adj" fmla="val 171451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19" name="Can 18"/>
          <p:cNvSpPr/>
          <p:nvPr/>
        </p:nvSpPr>
        <p:spPr>
          <a:xfrm rot="6900000">
            <a:off x="6478057" y="2173398"/>
            <a:ext cx="306751" cy="339957"/>
          </a:xfrm>
          <a:prstGeom prst="can">
            <a:avLst>
              <a:gd name="adj" fmla="val 8142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Can 19"/>
          <p:cNvSpPr/>
          <p:nvPr/>
        </p:nvSpPr>
        <p:spPr>
          <a:xfrm rot="6900000">
            <a:off x="7017088" y="2148529"/>
            <a:ext cx="78850" cy="798704"/>
          </a:xfrm>
          <a:prstGeom prst="can">
            <a:avLst>
              <a:gd name="adj" fmla="val 9888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Can 20"/>
          <p:cNvSpPr/>
          <p:nvPr/>
        </p:nvSpPr>
        <p:spPr>
          <a:xfrm rot="12270030">
            <a:off x="7587457" y="1801092"/>
            <a:ext cx="306751" cy="339957"/>
          </a:xfrm>
          <a:prstGeom prst="can">
            <a:avLst>
              <a:gd name="adj" fmla="val 814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Can 21"/>
          <p:cNvSpPr/>
          <p:nvPr/>
        </p:nvSpPr>
        <p:spPr>
          <a:xfrm rot="12270030">
            <a:off x="7508973" y="1985675"/>
            <a:ext cx="78850" cy="798704"/>
          </a:xfrm>
          <a:prstGeom prst="can">
            <a:avLst>
              <a:gd name="adj" fmla="val 9888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Can 22"/>
          <p:cNvSpPr/>
          <p:nvPr/>
        </p:nvSpPr>
        <p:spPr>
          <a:xfrm rot="19875132">
            <a:off x="7645642" y="3282768"/>
            <a:ext cx="306751" cy="339957"/>
          </a:xfrm>
          <a:prstGeom prst="can">
            <a:avLst>
              <a:gd name="adj" fmla="val 8142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Can 23"/>
          <p:cNvSpPr/>
          <p:nvPr/>
        </p:nvSpPr>
        <p:spPr>
          <a:xfrm rot="19875132">
            <a:off x="7525008" y="2625023"/>
            <a:ext cx="78850" cy="798704"/>
          </a:xfrm>
          <a:prstGeom prst="can">
            <a:avLst>
              <a:gd name="adj" fmla="val 9888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053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dsholder til indhold 2"/>
          <p:cNvSpPr txBox="1">
            <a:spLocks/>
          </p:cNvSpPr>
          <p:nvPr/>
        </p:nvSpPr>
        <p:spPr>
          <a:xfrm>
            <a:off x="281508" y="535723"/>
            <a:ext cx="2994127" cy="4766149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400" dirty="0" smtClean="0">
                <a:solidFill>
                  <a:srgbClr val="262626"/>
                </a:solidFill>
              </a:rPr>
              <a:t>点“位置”按键示教</a:t>
            </a:r>
            <a:r>
              <a:rPr lang="en-US" altLang="zh-CN" sz="1400" dirty="0" smtClean="0">
                <a:solidFill>
                  <a:srgbClr val="262626"/>
                </a:solidFill>
              </a:rPr>
              <a:t>TCP</a:t>
            </a:r>
            <a:r>
              <a:rPr lang="zh-CN" altLang="en-US" sz="1400" dirty="0" smtClean="0">
                <a:solidFill>
                  <a:srgbClr val="262626"/>
                </a:solidFill>
              </a:rPr>
              <a:t>位置</a:t>
            </a: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400" dirty="0" smtClean="0">
                <a:solidFill>
                  <a:srgbClr val="262626"/>
                </a:solidFill>
              </a:rPr>
              <a:t>设置</a:t>
            </a:r>
            <a:r>
              <a:rPr lang="en-US" altLang="zh-CN" sz="1400" dirty="0" smtClean="0">
                <a:solidFill>
                  <a:srgbClr val="262626"/>
                </a:solidFill>
              </a:rPr>
              <a:t>3</a:t>
            </a:r>
            <a:r>
              <a:rPr lang="zh-CN" altLang="en-US" sz="1400" dirty="0" smtClean="0">
                <a:solidFill>
                  <a:srgbClr val="262626"/>
                </a:solidFill>
              </a:rPr>
              <a:t>或</a:t>
            </a:r>
            <a:r>
              <a:rPr lang="en-US" altLang="zh-CN" sz="1400" dirty="0" smtClean="0">
                <a:solidFill>
                  <a:srgbClr val="262626"/>
                </a:solidFill>
              </a:rPr>
              <a:t>4</a:t>
            </a:r>
            <a:r>
              <a:rPr lang="zh-CN" altLang="en-US" sz="1400" dirty="0" smtClean="0">
                <a:solidFill>
                  <a:srgbClr val="262626"/>
                </a:solidFill>
              </a:rPr>
              <a:t>点</a:t>
            </a: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400" dirty="0" smtClean="0">
                <a:solidFill>
                  <a:srgbClr val="262626"/>
                </a:solidFill>
              </a:rPr>
              <a:t>类似</a:t>
            </a:r>
            <a:r>
              <a:rPr lang="en-US" altLang="zh-CN" sz="1400" dirty="0" smtClean="0">
                <a:solidFill>
                  <a:srgbClr val="262626"/>
                </a:solidFill>
              </a:rPr>
              <a:t>LED</a:t>
            </a:r>
            <a:r>
              <a:rPr lang="zh-CN" altLang="en-US" sz="1400" dirty="0" smtClean="0">
                <a:solidFill>
                  <a:srgbClr val="262626"/>
                </a:solidFill>
              </a:rPr>
              <a:t>指示灯将显示</a:t>
            </a:r>
            <a:r>
              <a:rPr lang="en-US" altLang="zh-CN" sz="1400" dirty="0" smtClean="0">
                <a:solidFill>
                  <a:srgbClr val="262626"/>
                </a:solidFill>
              </a:rPr>
              <a:t>TCP</a:t>
            </a:r>
            <a:r>
              <a:rPr lang="zh-CN" altLang="en-US" sz="1400" dirty="0" smtClean="0">
                <a:solidFill>
                  <a:srgbClr val="262626"/>
                </a:solidFill>
              </a:rPr>
              <a:t>计算结果和每一个点的质量</a:t>
            </a: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高级使用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示教</a:t>
            </a:r>
            <a:r>
              <a:rPr lang="en-US" altLang="zh-CN" dirty="0" smtClean="0">
                <a:latin typeface="+mj-lt"/>
              </a:rPr>
              <a:t>TCP</a:t>
            </a:r>
            <a:r>
              <a:rPr lang="zh-CN" altLang="en-US" dirty="0" smtClean="0">
                <a:latin typeface="+mj-lt"/>
              </a:rPr>
              <a:t>位置</a:t>
            </a:r>
            <a:endParaRPr lang="en-SG" dirty="0">
              <a:latin typeface="+mj-lt"/>
            </a:endParaRPr>
          </a:p>
        </p:txBody>
      </p:sp>
      <p:sp>
        <p:nvSpPr>
          <p:cNvPr id="150" name="Pladsholder til indhold 2"/>
          <p:cNvSpPr txBox="1">
            <a:spLocks/>
          </p:cNvSpPr>
          <p:nvPr/>
        </p:nvSpPr>
        <p:spPr>
          <a:xfrm>
            <a:off x="281508" y="504000"/>
            <a:ext cx="7962900" cy="4897933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36" y="867145"/>
            <a:ext cx="5241600" cy="390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778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dsholder til indhold 2"/>
          <p:cNvSpPr txBox="1">
            <a:spLocks/>
          </p:cNvSpPr>
          <p:nvPr/>
        </p:nvSpPr>
        <p:spPr>
          <a:xfrm>
            <a:off x="281508" y="504000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设置</a:t>
            </a:r>
            <a:r>
              <a:rPr lang="en-GB" sz="1800" dirty="0" smtClean="0">
                <a:solidFill>
                  <a:srgbClr val="262626"/>
                </a:solidFill>
              </a:rPr>
              <a:t> TCP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在安装设置中只能设置一个</a:t>
            </a:r>
            <a:r>
              <a:rPr lang="en-US" altLang="zh-CN" sz="1400" dirty="0" smtClean="0">
                <a:solidFill>
                  <a:srgbClr val="262626"/>
                </a:solidFill>
              </a:rPr>
              <a:t>TCP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脚本代码能设置多个</a:t>
            </a:r>
            <a:r>
              <a:rPr lang="en-US" altLang="zh-CN" sz="1400" dirty="0" smtClean="0">
                <a:solidFill>
                  <a:srgbClr val="262626"/>
                </a:solidFill>
              </a:rPr>
              <a:t>TCP</a:t>
            </a: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0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9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脚本代码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 smtClean="0">
                <a:solidFill>
                  <a:srgbClr val="262626"/>
                </a:solidFill>
              </a:rPr>
              <a:t>set_tcp</a:t>
            </a:r>
            <a:r>
              <a:rPr lang="en-GB" sz="1400" dirty="0" smtClean="0">
                <a:solidFill>
                  <a:srgbClr val="262626"/>
                </a:solidFill>
              </a:rPr>
              <a:t>(</a:t>
            </a:r>
            <a:r>
              <a:rPr lang="en-GB" sz="1400" i="1" dirty="0" smtClean="0">
                <a:solidFill>
                  <a:srgbClr val="262626"/>
                </a:solidFill>
              </a:rPr>
              <a:t>pose</a:t>
            </a:r>
            <a:r>
              <a:rPr lang="en-GB" sz="1400" dirty="0" smtClean="0">
                <a:solidFill>
                  <a:srgbClr val="262626"/>
                </a:solidFill>
              </a:rPr>
              <a:t>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pose = p[</a:t>
            </a:r>
            <a:r>
              <a:rPr lang="en-GB" sz="1400" dirty="0" err="1" smtClean="0">
                <a:solidFill>
                  <a:srgbClr val="262626"/>
                </a:solidFill>
              </a:rPr>
              <a:t>x,y,z,rx,ry,rz</a:t>
            </a:r>
            <a:r>
              <a:rPr lang="en-GB" sz="1400" dirty="0" smtClean="0">
                <a:solidFill>
                  <a:srgbClr val="262626"/>
                </a:solidFill>
              </a:rPr>
              <a:t>]</a:t>
            </a:r>
          </a:p>
          <a:p>
            <a:pPr>
              <a:buClr>
                <a:srgbClr val="00628B"/>
              </a:buClr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安装设置</a:t>
            </a: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设置基座坐标为变量</a:t>
            </a:r>
            <a:endParaRPr lang="en-GB" sz="1400" i="1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2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2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注意：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只有</a:t>
            </a:r>
            <a:r>
              <a:rPr lang="en-GB" sz="1400" dirty="0" err="1" smtClean="0">
                <a:solidFill>
                  <a:srgbClr val="262626"/>
                </a:solidFill>
              </a:rPr>
              <a:t>MoveL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</a:rPr>
              <a:t>和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en-GB" sz="1400" dirty="0" err="1" smtClean="0">
                <a:solidFill>
                  <a:srgbClr val="262626"/>
                </a:solidFill>
              </a:rPr>
              <a:t>MoveP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</a:rPr>
              <a:t>受</a:t>
            </a:r>
            <a:r>
              <a:rPr lang="en-GB" sz="1400" dirty="0" err="1" smtClean="0">
                <a:solidFill>
                  <a:srgbClr val="262626"/>
                </a:solidFill>
              </a:rPr>
              <a:t>set_tcp</a:t>
            </a:r>
            <a:r>
              <a:rPr lang="en-GB" sz="1400" dirty="0" smtClean="0">
                <a:solidFill>
                  <a:srgbClr val="262626"/>
                </a:solidFill>
              </a:rPr>
              <a:t>()</a:t>
            </a:r>
            <a:r>
              <a:rPr lang="zh-CN" altLang="en-US" sz="1400" dirty="0" smtClean="0">
                <a:solidFill>
                  <a:srgbClr val="262626"/>
                </a:solidFill>
              </a:rPr>
              <a:t>影响</a:t>
            </a: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高级使用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4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>
                <a:latin typeface="+mj-lt"/>
              </a:rPr>
              <a:t>多个</a:t>
            </a:r>
            <a:r>
              <a:rPr lang="da-DK" dirty="0" smtClean="0">
                <a:latin typeface="+mj-lt"/>
              </a:rPr>
              <a:t> </a:t>
            </a:r>
            <a:r>
              <a:rPr lang="da-DK" dirty="0">
                <a:latin typeface="+mj-lt"/>
              </a:rPr>
              <a:t>TCP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13376" y="1916281"/>
            <a:ext cx="5053552" cy="2855778"/>
            <a:chOff x="3713376" y="2799470"/>
            <a:chExt cx="5053552" cy="2855778"/>
          </a:xfrm>
        </p:grpSpPr>
        <p:grpSp>
          <p:nvGrpSpPr>
            <p:cNvPr id="22" name="Group 21"/>
            <p:cNvGrpSpPr/>
            <p:nvPr/>
          </p:nvGrpSpPr>
          <p:grpSpPr>
            <a:xfrm>
              <a:off x="4325754" y="3458495"/>
              <a:ext cx="3918654" cy="1850225"/>
              <a:chOff x="3440646" y="3346515"/>
              <a:chExt cx="4635229" cy="2136586"/>
            </a:xfrm>
          </p:grpSpPr>
          <p:sp>
            <p:nvSpPr>
              <p:cNvPr id="47" name="Rectangle 46"/>
              <p:cNvSpPr/>
              <p:nvPr/>
            </p:nvSpPr>
            <p:spPr>
              <a:xfrm rot="1800000">
                <a:off x="4326192" y="3701792"/>
                <a:ext cx="493281" cy="288000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241303" y="3346515"/>
                <a:ext cx="1489435" cy="24509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825" t="2084"/>
              <a:stretch/>
            </p:blipFill>
            <p:spPr>
              <a:xfrm rot="1800000">
                <a:off x="3440646" y="3844726"/>
                <a:ext cx="1286399" cy="1638375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825" t="2084"/>
              <a:stretch/>
            </p:blipFill>
            <p:spPr>
              <a:xfrm>
                <a:off x="6789476" y="3836709"/>
                <a:ext cx="1286399" cy="1638375"/>
              </a:xfrm>
              <a:prstGeom prst="rect">
                <a:avLst/>
              </a:prstGeom>
            </p:spPr>
          </p:pic>
          <p:sp>
            <p:nvSpPr>
              <p:cNvPr id="51" name="Rectangle 50"/>
              <p:cNvSpPr/>
              <p:nvPr/>
            </p:nvSpPr>
            <p:spPr>
              <a:xfrm>
                <a:off x="4286446" y="3591612"/>
                <a:ext cx="3399147" cy="245097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297441" y="3602607"/>
                <a:ext cx="547200" cy="23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cxnSp>
          <p:nvCxnSpPr>
            <p:cNvPr id="23" name="Straight Arrow Connector 22"/>
            <p:cNvCxnSpPr/>
            <p:nvPr/>
          </p:nvCxnSpPr>
          <p:spPr>
            <a:xfrm flipH="1">
              <a:off x="6462734" y="3038761"/>
              <a:ext cx="1242000" cy="0"/>
            </a:xfrm>
            <a:prstGeom prst="straightConnector1">
              <a:avLst/>
            </a:prstGeom>
            <a:ln w="9525">
              <a:solidFill>
                <a:srgbClr val="FF0000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6477630" y="2944491"/>
              <a:ext cx="0" cy="72000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7703630" y="2944491"/>
              <a:ext cx="0" cy="2160000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4688624" y="2944491"/>
              <a:ext cx="0" cy="2160000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5400000" flipV="1">
              <a:off x="7991995" y="4510561"/>
              <a:ext cx="0" cy="900000"/>
            </a:xfrm>
            <a:prstGeom prst="straightConnector1">
              <a:avLst/>
            </a:prstGeom>
            <a:ln w="9525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 flipV="1">
              <a:off x="7462309" y="2680837"/>
              <a:ext cx="0" cy="1980000"/>
            </a:xfrm>
            <a:prstGeom prst="straightConnector1">
              <a:avLst/>
            </a:prstGeom>
            <a:ln w="9525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5400000" flipH="1">
              <a:off x="7737893" y="4309837"/>
              <a:ext cx="1278000" cy="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5400000" flipV="1">
              <a:off x="4368429" y="4451269"/>
              <a:ext cx="0" cy="900000"/>
            </a:xfrm>
            <a:prstGeom prst="straightConnector1">
              <a:avLst/>
            </a:prstGeom>
            <a:ln w="9525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5400000" flipV="1">
              <a:off x="5218468" y="2408107"/>
              <a:ext cx="0" cy="2520000"/>
            </a:xfrm>
            <a:prstGeom prst="straightConnector1">
              <a:avLst/>
            </a:prstGeom>
            <a:ln w="9525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 flipH="1">
              <a:off x="3397021" y="4289107"/>
              <a:ext cx="1242000" cy="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4686052" y="3038761"/>
              <a:ext cx="1782000" cy="0"/>
            </a:xfrm>
            <a:prstGeom prst="straightConnector1">
              <a:avLst/>
            </a:prstGeom>
            <a:ln w="9525">
              <a:solidFill>
                <a:srgbClr val="FF0000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kstboks 18"/>
            <p:cNvSpPr txBox="1"/>
            <p:nvPr/>
          </p:nvSpPr>
          <p:spPr>
            <a:xfrm>
              <a:off x="3782134" y="5378249"/>
              <a:ext cx="1812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/>
                <a:t>t</a:t>
              </a:r>
              <a:r>
                <a:rPr lang="da-DK" sz="1200" smtClean="0"/>
                <a:t>cp2 = p[x2,0,z2,0,ry2,0]</a:t>
              </a:r>
              <a:endParaRPr lang="da-DK" sz="1200"/>
            </a:p>
          </p:txBody>
        </p:sp>
        <p:sp>
          <p:nvSpPr>
            <p:cNvPr id="35" name="Tekstboks 18"/>
            <p:cNvSpPr txBox="1"/>
            <p:nvPr/>
          </p:nvSpPr>
          <p:spPr>
            <a:xfrm>
              <a:off x="8348612" y="4126926"/>
              <a:ext cx="41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smtClean="0">
                  <a:solidFill>
                    <a:srgbClr val="0070C0"/>
                  </a:solidFill>
                </a:rPr>
                <a:t>z1</a:t>
              </a:r>
              <a:endParaRPr lang="da-DK" sz="1200">
                <a:solidFill>
                  <a:srgbClr val="0070C0"/>
                </a:solidFill>
              </a:endParaRPr>
            </a:p>
          </p:txBody>
        </p:sp>
        <p:sp>
          <p:nvSpPr>
            <p:cNvPr id="36" name="Tekstboks 18"/>
            <p:cNvSpPr txBox="1"/>
            <p:nvPr/>
          </p:nvSpPr>
          <p:spPr>
            <a:xfrm>
              <a:off x="6912960" y="2799470"/>
              <a:ext cx="4022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smtClean="0">
                  <a:solidFill>
                    <a:srgbClr val="FF0000"/>
                  </a:solidFill>
                </a:rPr>
                <a:t>x1</a:t>
              </a:r>
              <a:endParaRPr lang="da-DK" sz="1200">
                <a:solidFill>
                  <a:srgbClr val="FF0000"/>
                </a:solidFill>
              </a:endParaRPr>
            </a:p>
          </p:txBody>
        </p:sp>
        <p:sp>
          <p:nvSpPr>
            <p:cNvPr id="37" name="Tekstboks 18"/>
            <p:cNvSpPr txBox="1"/>
            <p:nvPr/>
          </p:nvSpPr>
          <p:spPr>
            <a:xfrm>
              <a:off x="3713376" y="4150607"/>
              <a:ext cx="396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smtClean="0">
                  <a:solidFill>
                    <a:srgbClr val="0070C0"/>
                  </a:solidFill>
                </a:rPr>
                <a:t>z2</a:t>
              </a:r>
              <a:endParaRPr lang="da-DK" sz="1200">
                <a:solidFill>
                  <a:srgbClr val="0070C0"/>
                </a:solidFill>
              </a:endParaRPr>
            </a:p>
          </p:txBody>
        </p:sp>
        <p:sp>
          <p:nvSpPr>
            <p:cNvPr id="38" name="Tekstboks 18"/>
            <p:cNvSpPr txBox="1"/>
            <p:nvPr/>
          </p:nvSpPr>
          <p:spPr>
            <a:xfrm>
              <a:off x="5356552" y="2808807"/>
              <a:ext cx="396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>
                  <a:solidFill>
                    <a:srgbClr val="FF0000"/>
                  </a:solidFill>
                </a:rPr>
                <a:t>x</a:t>
              </a:r>
              <a:r>
                <a:rPr lang="da-DK" sz="1200" smtClean="0">
                  <a:solidFill>
                    <a:srgbClr val="FF0000"/>
                  </a:solidFill>
                </a:rPr>
                <a:t>2</a:t>
              </a:r>
              <a:endParaRPr lang="da-DK" sz="1200"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rot="1800000" flipV="1">
              <a:off x="5131554" y="3592544"/>
              <a:ext cx="0" cy="108000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401554" y="3680264"/>
              <a:ext cx="0" cy="72000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c 40"/>
            <p:cNvSpPr/>
            <p:nvPr/>
          </p:nvSpPr>
          <p:spPr>
            <a:xfrm rot="10800000">
              <a:off x="5175613" y="3635776"/>
              <a:ext cx="358389" cy="360000"/>
            </a:xfrm>
            <a:prstGeom prst="arc">
              <a:avLst>
                <a:gd name="adj1" fmla="val 15308258"/>
                <a:gd name="adj2" fmla="val 18912558"/>
              </a:avLst>
            </a:prstGeom>
            <a:ln w="6350">
              <a:solidFill>
                <a:srgbClr val="00B050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2" name="Tekstboks 18"/>
            <p:cNvSpPr txBox="1"/>
            <p:nvPr/>
          </p:nvSpPr>
          <p:spPr>
            <a:xfrm>
              <a:off x="5234124" y="3426118"/>
              <a:ext cx="396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smtClean="0">
                  <a:solidFill>
                    <a:srgbClr val="00B050"/>
                  </a:solidFill>
                </a:rPr>
                <a:t>ry2</a:t>
              </a:r>
              <a:endParaRPr lang="da-DK" sz="1200">
                <a:solidFill>
                  <a:srgbClr val="00B050"/>
                </a:solidFill>
              </a:endParaRPr>
            </a:p>
          </p:txBody>
        </p:sp>
        <p:sp>
          <p:nvSpPr>
            <p:cNvPr id="43" name="Tekstboks 18"/>
            <p:cNvSpPr txBox="1"/>
            <p:nvPr/>
          </p:nvSpPr>
          <p:spPr>
            <a:xfrm>
              <a:off x="6794153" y="5378249"/>
              <a:ext cx="1812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smtClean="0"/>
                <a:t>tcp1 = p[x1,0,z1,0,0,0]</a:t>
              </a:r>
              <a:endParaRPr lang="da-DK" sz="120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6468052" y="3670742"/>
              <a:ext cx="1080000" cy="0"/>
            </a:xfrm>
            <a:prstGeom prst="straightConnector1">
              <a:avLst/>
            </a:prstGeom>
            <a:ln>
              <a:solidFill>
                <a:srgbClr val="FF5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6475232" y="3657098"/>
              <a:ext cx="0" cy="1080000"/>
            </a:xfrm>
            <a:prstGeom prst="straightConnector1">
              <a:avLst/>
            </a:prstGeom>
            <a:ln>
              <a:solidFill>
                <a:srgbClr val="0070C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6467087" y="3664890"/>
              <a:ext cx="445873" cy="330887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548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高级使用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4</a:t>
            </a:r>
            <a:endParaRPr lang="en-SG" dirty="0"/>
          </a:p>
        </p:txBody>
      </p:sp>
      <p:sp>
        <p:nvSpPr>
          <p:cNvPr id="53" name="Pladsholder til indhold 2"/>
          <p:cNvSpPr txBox="1">
            <a:spLocks/>
          </p:cNvSpPr>
          <p:nvPr/>
        </p:nvSpPr>
        <p:spPr>
          <a:xfrm>
            <a:off x="281507" y="504000"/>
            <a:ext cx="3500627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设置</a:t>
            </a:r>
            <a:r>
              <a:rPr lang="en-GB" sz="1800" dirty="0" smtClean="0">
                <a:solidFill>
                  <a:srgbClr val="262626"/>
                </a:solidFill>
              </a:rPr>
              <a:t> tcp1</a:t>
            </a:r>
          </a:p>
          <a:p>
            <a:pPr lvl="2">
              <a:buClr>
                <a:srgbClr val="00628B"/>
              </a:buClr>
            </a:pPr>
            <a:r>
              <a:rPr lang="en-US" sz="1000" dirty="0" smtClean="0">
                <a:solidFill>
                  <a:srgbClr val="262626"/>
                </a:solidFill>
              </a:rPr>
              <a:t>x1 = 150 mm.</a:t>
            </a:r>
          </a:p>
          <a:p>
            <a:pPr lvl="2">
              <a:buClr>
                <a:srgbClr val="00628B"/>
              </a:buClr>
            </a:pPr>
            <a:r>
              <a:rPr lang="en-US" sz="1000" dirty="0" smtClean="0">
                <a:solidFill>
                  <a:srgbClr val="262626"/>
                </a:solidFill>
              </a:rPr>
              <a:t>z1 = 150 mm.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tcp1 = p[</a:t>
            </a:r>
            <a:r>
              <a:rPr lang="en-US" sz="1400" dirty="0" smtClean="0">
                <a:solidFill>
                  <a:srgbClr val="FF0000"/>
                </a:solidFill>
              </a:rPr>
              <a:t>0.15</a:t>
            </a:r>
            <a:r>
              <a:rPr lang="en-US" sz="1400" dirty="0" smtClean="0">
                <a:solidFill>
                  <a:srgbClr val="262626"/>
                </a:solidFill>
              </a:rPr>
              <a:t>, 0, </a:t>
            </a:r>
            <a:r>
              <a:rPr lang="en-US" sz="1400" dirty="0" smtClean="0">
                <a:solidFill>
                  <a:srgbClr val="0070C0"/>
                </a:solidFill>
              </a:rPr>
              <a:t>0.15</a:t>
            </a:r>
            <a:r>
              <a:rPr lang="en-US" sz="1400" dirty="0" smtClean="0">
                <a:solidFill>
                  <a:srgbClr val="262626"/>
                </a:solidFill>
              </a:rPr>
              <a:t>, 0, 0, 0]</a:t>
            </a: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9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设置</a:t>
            </a:r>
            <a:r>
              <a:rPr lang="en-GB" sz="1800" dirty="0" smtClean="0">
                <a:solidFill>
                  <a:srgbClr val="262626"/>
                </a:solidFill>
              </a:rPr>
              <a:t> tcp2</a:t>
            </a:r>
            <a:endParaRPr lang="en-GB" sz="18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en-US" sz="1000" dirty="0" smtClean="0">
                <a:solidFill>
                  <a:srgbClr val="262626"/>
                </a:solidFill>
              </a:rPr>
              <a:t>x2 </a:t>
            </a:r>
            <a:r>
              <a:rPr lang="en-US" sz="1000" dirty="0">
                <a:solidFill>
                  <a:srgbClr val="262626"/>
                </a:solidFill>
              </a:rPr>
              <a:t>= </a:t>
            </a:r>
            <a:r>
              <a:rPr lang="en-US" sz="1000" dirty="0" smtClean="0">
                <a:solidFill>
                  <a:srgbClr val="262626"/>
                </a:solidFill>
              </a:rPr>
              <a:t>-200 </a:t>
            </a:r>
            <a:r>
              <a:rPr lang="en-US" sz="1000" dirty="0">
                <a:solidFill>
                  <a:srgbClr val="262626"/>
                </a:solidFill>
              </a:rPr>
              <a:t>mm.</a:t>
            </a:r>
          </a:p>
          <a:p>
            <a:pPr lvl="2">
              <a:buClr>
                <a:srgbClr val="00628B"/>
              </a:buClr>
            </a:pPr>
            <a:r>
              <a:rPr lang="en-US" sz="1000" dirty="0" smtClean="0">
                <a:solidFill>
                  <a:srgbClr val="262626"/>
                </a:solidFill>
              </a:rPr>
              <a:t>z2 </a:t>
            </a:r>
            <a:r>
              <a:rPr lang="en-US" sz="1000" dirty="0">
                <a:solidFill>
                  <a:srgbClr val="262626"/>
                </a:solidFill>
              </a:rPr>
              <a:t>= </a:t>
            </a:r>
            <a:r>
              <a:rPr lang="en-US" sz="1000" dirty="0" smtClean="0">
                <a:solidFill>
                  <a:srgbClr val="262626"/>
                </a:solidFill>
              </a:rPr>
              <a:t>140 </a:t>
            </a:r>
            <a:r>
              <a:rPr lang="en-US" sz="1000" dirty="0">
                <a:solidFill>
                  <a:srgbClr val="262626"/>
                </a:solidFill>
              </a:rPr>
              <a:t>mm</a:t>
            </a:r>
            <a:r>
              <a:rPr lang="en-US" sz="1000" dirty="0" smtClean="0">
                <a:solidFill>
                  <a:srgbClr val="262626"/>
                </a:solidFill>
              </a:rPr>
              <a:t>.</a:t>
            </a:r>
          </a:p>
          <a:p>
            <a:pPr lvl="2">
              <a:buClr>
                <a:srgbClr val="00628B"/>
              </a:buClr>
            </a:pPr>
            <a:r>
              <a:rPr lang="en-US" sz="1000" dirty="0" smtClean="0">
                <a:solidFill>
                  <a:srgbClr val="262626"/>
                </a:solidFill>
              </a:rPr>
              <a:t>ry2 = -25 °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tcp2 = p[</a:t>
            </a:r>
            <a:r>
              <a:rPr lang="en-US" sz="1400" dirty="0" smtClean="0">
                <a:solidFill>
                  <a:srgbClr val="FF0000"/>
                </a:solidFill>
              </a:rPr>
              <a:t>-0.2</a:t>
            </a:r>
            <a:r>
              <a:rPr lang="en-US" sz="1400" dirty="0" smtClean="0">
                <a:solidFill>
                  <a:srgbClr val="262626"/>
                </a:solidFill>
              </a:rPr>
              <a:t>, 0, </a:t>
            </a:r>
            <a:r>
              <a:rPr lang="en-US" sz="1400" dirty="0" smtClean="0">
                <a:solidFill>
                  <a:srgbClr val="0070C0"/>
                </a:solidFill>
              </a:rPr>
              <a:t>0.14</a:t>
            </a:r>
            <a:r>
              <a:rPr lang="en-US" sz="1400" dirty="0" smtClean="0">
                <a:solidFill>
                  <a:srgbClr val="262626"/>
                </a:solidFill>
              </a:rPr>
              <a:t>, 0, </a:t>
            </a:r>
            <a:r>
              <a:rPr lang="en-US" sz="1400" dirty="0" smtClean="0">
                <a:solidFill>
                  <a:srgbClr val="00B050"/>
                </a:solidFill>
              </a:rPr>
              <a:t>d2r(-25)</a:t>
            </a:r>
            <a:r>
              <a:rPr lang="en-US" sz="1400" dirty="0" smtClean="0">
                <a:solidFill>
                  <a:srgbClr val="262626"/>
                </a:solidFill>
              </a:rPr>
              <a:t>, 0]</a:t>
            </a: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9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200" dirty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>
                <a:latin typeface="+mj-lt"/>
              </a:rPr>
              <a:t>多个</a:t>
            </a:r>
            <a:r>
              <a:rPr lang="da-DK" dirty="0" smtClean="0">
                <a:latin typeface="+mj-lt"/>
              </a:rPr>
              <a:t> </a:t>
            </a:r>
            <a:r>
              <a:rPr lang="da-DK" dirty="0">
                <a:latin typeface="+mj-lt"/>
              </a:rPr>
              <a:t>TCP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317442" y="1914649"/>
            <a:ext cx="5751144" cy="2855778"/>
            <a:chOff x="3317442" y="2799470"/>
            <a:chExt cx="5751144" cy="2855778"/>
          </a:xfrm>
        </p:grpSpPr>
        <p:grpSp>
          <p:nvGrpSpPr>
            <p:cNvPr id="55" name="Group 54"/>
            <p:cNvGrpSpPr/>
            <p:nvPr/>
          </p:nvGrpSpPr>
          <p:grpSpPr>
            <a:xfrm>
              <a:off x="4325754" y="3458495"/>
              <a:ext cx="3918654" cy="1850225"/>
              <a:chOff x="3440646" y="3346515"/>
              <a:chExt cx="4635229" cy="2136586"/>
            </a:xfrm>
          </p:grpSpPr>
          <p:sp>
            <p:nvSpPr>
              <p:cNvPr id="81" name="Rectangle 80"/>
              <p:cNvSpPr/>
              <p:nvPr/>
            </p:nvSpPr>
            <p:spPr>
              <a:xfrm rot="1800000">
                <a:off x="4326192" y="3701792"/>
                <a:ext cx="493281" cy="288000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241303" y="3346515"/>
                <a:ext cx="1489435" cy="24509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pic>
            <p:nvPicPr>
              <p:cNvPr id="83" name="Picture 8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825" t="2084"/>
              <a:stretch/>
            </p:blipFill>
            <p:spPr>
              <a:xfrm rot="1800000">
                <a:off x="3440646" y="3844726"/>
                <a:ext cx="1286399" cy="1638375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825" t="2084"/>
              <a:stretch/>
            </p:blipFill>
            <p:spPr>
              <a:xfrm>
                <a:off x="6789476" y="3836709"/>
                <a:ext cx="1286399" cy="1638375"/>
              </a:xfrm>
              <a:prstGeom prst="rect">
                <a:avLst/>
              </a:prstGeom>
            </p:spPr>
          </p:pic>
          <p:sp>
            <p:nvSpPr>
              <p:cNvPr id="85" name="Rectangle 84"/>
              <p:cNvSpPr/>
              <p:nvPr/>
            </p:nvSpPr>
            <p:spPr>
              <a:xfrm>
                <a:off x="4286446" y="3591612"/>
                <a:ext cx="3399147" cy="245097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4297441" y="3602607"/>
                <a:ext cx="547200" cy="23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cxnSp>
          <p:nvCxnSpPr>
            <p:cNvPr id="56" name="Straight Arrow Connector 55"/>
            <p:cNvCxnSpPr/>
            <p:nvPr/>
          </p:nvCxnSpPr>
          <p:spPr>
            <a:xfrm flipH="1">
              <a:off x="6462734" y="3038761"/>
              <a:ext cx="1242000" cy="0"/>
            </a:xfrm>
            <a:prstGeom prst="straightConnector1">
              <a:avLst/>
            </a:prstGeom>
            <a:ln w="9525">
              <a:solidFill>
                <a:srgbClr val="FF0000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6477630" y="2944491"/>
              <a:ext cx="0" cy="72000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7703630" y="2944491"/>
              <a:ext cx="0" cy="2160000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4688624" y="2944491"/>
              <a:ext cx="0" cy="2160000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rot="5400000" flipV="1">
              <a:off x="7991995" y="4510561"/>
              <a:ext cx="0" cy="900000"/>
            </a:xfrm>
            <a:prstGeom prst="straightConnector1">
              <a:avLst/>
            </a:prstGeom>
            <a:ln w="9525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5400000" flipV="1">
              <a:off x="7462309" y="2680837"/>
              <a:ext cx="0" cy="1980000"/>
            </a:xfrm>
            <a:prstGeom prst="straightConnector1">
              <a:avLst/>
            </a:prstGeom>
            <a:ln w="9525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5400000" flipH="1">
              <a:off x="7737893" y="4309837"/>
              <a:ext cx="1278000" cy="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5400000" flipV="1">
              <a:off x="4368429" y="4451269"/>
              <a:ext cx="0" cy="900000"/>
            </a:xfrm>
            <a:prstGeom prst="straightConnector1">
              <a:avLst/>
            </a:prstGeom>
            <a:ln w="9525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rot="5400000" flipV="1">
              <a:off x="5218468" y="2408107"/>
              <a:ext cx="0" cy="2520000"/>
            </a:xfrm>
            <a:prstGeom prst="straightConnector1">
              <a:avLst/>
            </a:prstGeom>
            <a:ln w="9525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rot="5400000" flipH="1">
              <a:off x="3397021" y="4289107"/>
              <a:ext cx="1242000" cy="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4686052" y="3038761"/>
              <a:ext cx="1782000" cy="0"/>
            </a:xfrm>
            <a:prstGeom prst="straightConnector1">
              <a:avLst/>
            </a:prstGeom>
            <a:ln w="9525">
              <a:solidFill>
                <a:srgbClr val="FF0000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kstboks 18"/>
            <p:cNvSpPr txBox="1"/>
            <p:nvPr/>
          </p:nvSpPr>
          <p:spPr>
            <a:xfrm>
              <a:off x="3782134" y="5378249"/>
              <a:ext cx="1812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/>
                <a:t>t</a:t>
              </a:r>
              <a:r>
                <a:rPr lang="da-DK" sz="1200" smtClean="0"/>
                <a:t>cp2 = p[x2,0,z2,0,ry2,0]</a:t>
              </a:r>
              <a:endParaRPr lang="da-DK" sz="1200"/>
            </a:p>
          </p:txBody>
        </p:sp>
        <p:sp>
          <p:nvSpPr>
            <p:cNvPr id="68" name="Tekstboks 18"/>
            <p:cNvSpPr txBox="1"/>
            <p:nvPr/>
          </p:nvSpPr>
          <p:spPr>
            <a:xfrm>
              <a:off x="8263769" y="4126926"/>
              <a:ext cx="804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>
                  <a:solidFill>
                    <a:srgbClr val="0070C0"/>
                  </a:solidFill>
                </a:rPr>
                <a:t>z</a:t>
              </a:r>
              <a:r>
                <a:rPr lang="da-DK" sz="1200" smtClean="0">
                  <a:solidFill>
                    <a:srgbClr val="0070C0"/>
                  </a:solidFill>
                </a:rPr>
                <a:t>1 = 150</a:t>
              </a:r>
              <a:endParaRPr lang="da-DK" sz="1200">
                <a:solidFill>
                  <a:srgbClr val="0070C0"/>
                </a:solidFill>
              </a:endParaRPr>
            </a:p>
          </p:txBody>
        </p:sp>
        <p:sp>
          <p:nvSpPr>
            <p:cNvPr id="69" name="Tekstboks 18"/>
            <p:cNvSpPr txBox="1"/>
            <p:nvPr/>
          </p:nvSpPr>
          <p:spPr>
            <a:xfrm>
              <a:off x="6686712" y="2799470"/>
              <a:ext cx="8388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>
                  <a:solidFill>
                    <a:srgbClr val="FF0000"/>
                  </a:solidFill>
                </a:rPr>
                <a:t>x</a:t>
              </a:r>
              <a:r>
                <a:rPr lang="da-DK" sz="1200" smtClean="0">
                  <a:solidFill>
                    <a:srgbClr val="FF0000"/>
                  </a:solidFill>
                </a:rPr>
                <a:t>1 = 150</a:t>
              </a:r>
              <a:endParaRPr lang="da-DK" sz="1200">
                <a:solidFill>
                  <a:srgbClr val="FF0000"/>
                </a:solidFill>
              </a:endParaRPr>
            </a:p>
          </p:txBody>
        </p:sp>
        <p:sp>
          <p:nvSpPr>
            <p:cNvPr id="70" name="Tekstboks 18"/>
            <p:cNvSpPr txBox="1"/>
            <p:nvPr/>
          </p:nvSpPr>
          <p:spPr>
            <a:xfrm>
              <a:off x="3317442" y="4150607"/>
              <a:ext cx="8273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>
                  <a:solidFill>
                    <a:srgbClr val="0070C0"/>
                  </a:solidFill>
                </a:rPr>
                <a:t>z</a:t>
              </a:r>
              <a:r>
                <a:rPr lang="da-DK" sz="1200" smtClean="0">
                  <a:solidFill>
                    <a:srgbClr val="0070C0"/>
                  </a:solidFill>
                </a:rPr>
                <a:t>2 = 140</a:t>
              </a:r>
              <a:endParaRPr lang="da-DK" sz="1200">
                <a:solidFill>
                  <a:srgbClr val="0070C0"/>
                </a:solidFill>
              </a:endParaRPr>
            </a:p>
          </p:txBody>
        </p:sp>
        <p:sp>
          <p:nvSpPr>
            <p:cNvPr id="71" name="Tekstboks 18"/>
            <p:cNvSpPr txBox="1"/>
            <p:nvPr/>
          </p:nvSpPr>
          <p:spPr>
            <a:xfrm>
              <a:off x="5215147" y="2808807"/>
              <a:ext cx="8273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>
                  <a:solidFill>
                    <a:srgbClr val="FF0000"/>
                  </a:solidFill>
                </a:rPr>
                <a:t>x</a:t>
              </a:r>
              <a:r>
                <a:rPr lang="da-DK" sz="1200" smtClean="0">
                  <a:solidFill>
                    <a:srgbClr val="FF0000"/>
                  </a:solidFill>
                </a:rPr>
                <a:t>2 = -200</a:t>
              </a:r>
              <a:endParaRPr lang="da-DK" sz="1200"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rot="1800000" flipV="1">
              <a:off x="5131554" y="3592544"/>
              <a:ext cx="0" cy="108000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5401554" y="3680264"/>
              <a:ext cx="0" cy="72000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/>
            <p:cNvSpPr/>
            <p:nvPr/>
          </p:nvSpPr>
          <p:spPr>
            <a:xfrm rot="10800000">
              <a:off x="5175613" y="3635776"/>
              <a:ext cx="358389" cy="360000"/>
            </a:xfrm>
            <a:prstGeom prst="arc">
              <a:avLst>
                <a:gd name="adj1" fmla="val 15308258"/>
                <a:gd name="adj2" fmla="val 18912558"/>
              </a:avLst>
            </a:prstGeom>
            <a:ln w="6350">
              <a:solidFill>
                <a:srgbClr val="00B050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5" name="Tekstboks 18"/>
            <p:cNvSpPr txBox="1"/>
            <p:nvPr/>
          </p:nvSpPr>
          <p:spPr>
            <a:xfrm>
              <a:off x="5036157" y="3426118"/>
              <a:ext cx="8273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>
                  <a:solidFill>
                    <a:srgbClr val="00B050"/>
                  </a:solidFill>
                </a:rPr>
                <a:t>z</a:t>
              </a:r>
              <a:r>
                <a:rPr lang="da-DK" sz="1200" smtClean="0">
                  <a:solidFill>
                    <a:srgbClr val="00B050"/>
                  </a:solidFill>
                </a:rPr>
                <a:t>y2 = -25°</a:t>
              </a:r>
              <a:endParaRPr lang="da-DK" sz="1200">
                <a:solidFill>
                  <a:srgbClr val="00B050"/>
                </a:solidFill>
              </a:endParaRPr>
            </a:p>
          </p:txBody>
        </p:sp>
        <p:sp>
          <p:nvSpPr>
            <p:cNvPr id="76" name="Tekstboks 18"/>
            <p:cNvSpPr txBox="1"/>
            <p:nvPr/>
          </p:nvSpPr>
          <p:spPr>
            <a:xfrm>
              <a:off x="6794153" y="5378249"/>
              <a:ext cx="1812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smtClean="0"/>
                <a:t>tcp1 = p[x1,0,z1,0,0,0]</a:t>
              </a:r>
              <a:endParaRPr lang="da-DK" sz="1200"/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6468052" y="3670742"/>
              <a:ext cx="1080000" cy="0"/>
            </a:xfrm>
            <a:prstGeom prst="straightConnector1">
              <a:avLst/>
            </a:prstGeom>
            <a:ln>
              <a:solidFill>
                <a:srgbClr val="FF5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6475232" y="3657098"/>
              <a:ext cx="0" cy="1080000"/>
            </a:xfrm>
            <a:prstGeom prst="straightConnector1">
              <a:avLst/>
            </a:prstGeom>
            <a:ln>
              <a:solidFill>
                <a:srgbClr val="0070C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6467087" y="3664890"/>
              <a:ext cx="445873" cy="330887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06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 smtClean="0"/>
              <a:t>什么是脚本代码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3" name="Brugerdefineret 11">
            <a:hlinkClick r:id="rId3" action="ppaction://hlinksldjump" highlightClick="1"/>
          </p:cNvPr>
          <p:cNvSpPr/>
          <p:nvPr/>
        </p:nvSpPr>
        <p:spPr>
          <a:xfrm>
            <a:off x="6417891" y="303217"/>
            <a:ext cx="2563739" cy="448460"/>
          </a:xfrm>
          <a:prstGeom prst="actionButtonBlank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adsholder til indhold 2"/>
          <p:cNvSpPr txBox="1">
            <a:spLocks/>
          </p:cNvSpPr>
          <p:nvPr/>
        </p:nvSpPr>
        <p:spPr>
          <a:xfrm>
            <a:off x="433908" y="895813"/>
            <a:ext cx="4957242" cy="415032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脚本代码</a:t>
            </a: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 smtClean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62626"/>
                </a:solidFill>
              </a:rPr>
              <a:t>优</a:t>
            </a:r>
            <a:r>
              <a:rPr lang="zh-CN" altLang="en-US" sz="1600" dirty="0" smtClean="0">
                <a:solidFill>
                  <a:srgbClr val="262626"/>
                </a:solidFill>
              </a:rPr>
              <a:t>傲开发的高水平脚本语言</a:t>
            </a:r>
            <a:endParaRPr lang="en-GB" sz="1600" dirty="0" smtClean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100" dirty="0" smtClean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262626"/>
                </a:solidFill>
              </a:rPr>
              <a:t>能替代</a:t>
            </a:r>
            <a:r>
              <a:rPr lang="en-GB" sz="1600" dirty="0" err="1" smtClean="0">
                <a:solidFill>
                  <a:srgbClr val="262626"/>
                </a:solidFill>
              </a:rPr>
              <a:t>Polyscope</a:t>
            </a:r>
            <a:r>
              <a:rPr lang="en-GB" sz="1600" dirty="0" smtClean="0">
                <a:solidFill>
                  <a:srgbClr val="262626"/>
                </a:solidFill>
              </a:rPr>
              <a:t> GUI</a:t>
            </a:r>
            <a:r>
              <a:rPr lang="zh-CN" altLang="en-US" sz="1600" dirty="0" smtClean="0">
                <a:solidFill>
                  <a:srgbClr val="262626"/>
                </a:solidFill>
              </a:rPr>
              <a:t>建立程序结构</a:t>
            </a:r>
            <a:endParaRPr lang="en-GB" sz="1600" dirty="0" smtClean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100" dirty="0" smtClean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62626"/>
                </a:solidFill>
              </a:rPr>
              <a:t>类似于</a:t>
            </a:r>
            <a:r>
              <a:rPr lang="en-GB" sz="1600" dirty="0" smtClean="0">
                <a:solidFill>
                  <a:srgbClr val="262626"/>
                </a:solidFill>
              </a:rPr>
              <a:t>Python </a:t>
            </a:r>
            <a:r>
              <a:rPr lang="zh-CN" altLang="en-US" sz="1600" dirty="0" smtClean="0">
                <a:solidFill>
                  <a:srgbClr val="262626"/>
                </a:solidFill>
              </a:rPr>
              <a:t>脚本语言</a:t>
            </a:r>
            <a:endParaRPr lang="en-GB" sz="1600" dirty="0" smtClean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100" dirty="0" smtClean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262626"/>
                </a:solidFill>
              </a:rPr>
              <a:t>《</a:t>
            </a:r>
            <a:r>
              <a:rPr lang="zh-CN" altLang="en-US" sz="1600" dirty="0" smtClean="0">
                <a:solidFill>
                  <a:srgbClr val="262626"/>
                </a:solidFill>
              </a:rPr>
              <a:t>脚本手册</a:t>
            </a:r>
            <a:r>
              <a:rPr lang="en-US" altLang="zh-CN" sz="1600" dirty="0" smtClean="0">
                <a:solidFill>
                  <a:srgbClr val="262626"/>
                </a:solidFill>
              </a:rPr>
              <a:t>》</a:t>
            </a:r>
            <a:r>
              <a:rPr lang="zh-CN" altLang="en-US" sz="1600" dirty="0" smtClean="0">
                <a:solidFill>
                  <a:srgbClr val="262626"/>
                </a:solidFill>
              </a:rPr>
              <a:t>包含所有脚本代码的定义</a:t>
            </a:r>
            <a:endParaRPr lang="en-GB" sz="1600" dirty="0" smtClean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100" dirty="0" smtClean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rgbClr val="262626"/>
                </a:solidFill>
              </a:rPr>
              <a:t>Polyscope</a:t>
            </a:r>
            <a:r>
              <a:rPr lang="en-GB" sz="1600" dirty="0" smtClean="0">
                <a:solidFill>
                  <a:srgbClr val="262626"/>
                </a:solidFill>
              </a:rPr>
              <a:t> </a:t>
            </a:r>
            <a:r>
              <a:rPr lang="zh-CN" altLang="en-US" sz="1600" dirty="0" smtClean="0">
                <a:solidFill>
                  <a:srgbClr val="262626"/>
                </a:solidFill>
              </a:rPr>
              <a:t>程序在执行前可以转化为脚本代码</a:t>
            </a:r>
            <a:endParaRPr lang="en-GB" sz="1600" dirty="0" smtClean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 smtClean="0">
              <a:solidFill>
                <a:srgbClr val="262626"/>
              </a:solidFill>
            </a:endParaRPr>
          </a:p>
          <a:p>
            <a:pPr marL="457200" lvl="1" indent="0" defTabSz="457200">
              <a:spcBef>
                <a:spcPts val="0"/>
              </a:spcBef>
              <a:buClr>
                <a:srgbClr val="00628B"/>
              </a:buClr>
              <a:buNone/>
            </a:pPr>
            <a:endParaRPr lang="da-DK" sz="1600" dirty="0">
              <a:solidFill>
                <a:srgbClr val="262626"/>
              </a:solidFill>
            </a:endParaRPr>
          </a:p>
          <a:p>
            <a:pPr marL="457200" lvl="1" indent="0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en-GB" sz="10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AED35B"/>
              </a:buClr>
              <a:buNone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3">
              <a:buClr>
                <a:srgbClr val="AED35B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</p:txBody>
      </p:sp>
      <p:sp>
        <p:nvSpPr>
          <p:cNvPr id="22" name="Brugerdefineret 11">
            <a:hlinkClick r:id="rId3" action="ppaction://hlinksldjump" highlightClick="1"/>
          </p:cNvPr>
          <p:cNvSpPr/>
          <p:nvPr/>
        </p:nvSpPr>
        <p:spPr>
          <a:xfrm>
            <a:off x="6570291" y="455617"/>
            <a:ext cx="2563739" cy="448460"/>
          </a:xfrm>
          <a:prstGeom prst="actionButtonBlank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1359" y="711192"/>
            <a:ext cx="3034870" cy="4290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69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dsholder til indhold 2"/>
          <p:cNvSpPr txBox="1">
            <a:spLocks/>
          </p:cNvSpPr>
          <p:nvPr/>
        </p:nvSpPr>
        <p:spPr>
          <a:xfrm>
            <a:off x="281508" y="535723"/>
            <a:ext cx="2719953" cy="4766149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设置</a:t>
            </a:r>
            <a:r>
              <a:rPr lang="en-US" sz="1800" dirty="0" smtClean="0">
                <a:solidFill>
                  <a:srgbClr val="262626"/>
                </a:solidFill>
              </a:rPr>
              <a:t> </a:t>
            </a:r>
            <a:r>
              <a:rPr lang="en-US" sz="1800" dirty="0">
                <a:solidFill>
                  <a:srgbClr val="262626"/>
                </a:solidFill>
              </a:rPr>
              <a:t>TCP_1 </a:t>
            </a:r>
            <a:r>
              <a:rPr lang="zh-CN" altLang="en-US" sz="1800" dirty="0" smtClean="0">
                <a:solidFill>
                  <a:srgbClr val="262626"/>
                </a:solidFill>
              </a:rPr>
              <a:t>作为默认</a:t>
            </a:r>
            <a:r>
              <a:rPr lang="en-US" altLang="zh-CN" sz="1800" dirty="0" smtClean="0">
                <a:solidFill>
                  <a:srgbClr val="262626"/>
                </a:solidFill>
              </a:rPr>
              <a:t>TCP</a:t>
            </a: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TCP_1</a:t>
            </a:r>
          </a:p>
          <a:p>
            <a:pPr lvl="2">
              <a:buClr>
                <a:srgbClr val="00628B"/>
              </a:buClr>
            </a:pPr>
            <a:r>
              <a:rPr lang="en-US" sz="1000" dirty="0">
                <a:solidFill>
                  <a:srgbClr val="262626"/>
                </a:solidFill>
              </a:rPr>
              <a:t>x1 = 150 mm.</a:t>
            </a:r>
          </a:p>
          <a:p>
            <a:pPr lvl="2">
              <a:buClr>
                <a:srgbClr val="00628B"/>
              </a:buClr>
            </a:pPr>
            <a:r>
              <a:rPr lang="en-US" sz="1000" dirty="0">
                <a:solidFill>
                  <a:srgbClr val="262626"/>
                </a:solidFill>
              </a:rPr>
              <a:t>z1 = 150 mm.</a:t>
            </a:r>
          </a:p>
          <a:p>
            <a:pPr>
              <a:buClr>
                <a:srgbClr val="00628B"/>
              </a:buClr>
            </a:pPr>
            <a:endParaRPr lang="en-GB" sz="9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高级使用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>
                <a:latin typeface="+mj-lt"/>
              </a:rPr>
              <a:t>设置</a:t>
            </a:r>
            <a:r>
              <a:rPr lang="en-SG" dirty="0" smtClean="0">
                <a:latin typeface="+mj-lt"/>
              </a:rPr>
              <a:t> TCP</a:t>
            </a:r>
            <a:endParaRPr lang="en-SG" dirty="0">
              <a:latin typeface="+mj-lt"/>
            </a:endParaRPr>
          </a:p>
        </p:txBody>
      </p:sp>
      <p:sp>
        <p:nvSpPr>
          <p:cNvPr id="150" name="Pladsholder til indhold 2"/>
          <p:cNvSpPr txBox="1">
            <a:spLocks/>
          </p:cNvSpPr>
          <p:nvPr/>
        </p:nvSpPr>
        <p:spPr>
          <a:xfrm>
            <a:off x="281508" y="504000"/>
            <a:ext cx="7962900" cy="4897933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288" y="787518"/>
            <a:ext cx="5241438" cy="388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64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高级使用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>
                <a:latin typeface="+mj-lt"/>
              </a:rPr>
              <a:t>设置</a:t>
            </a:r>
            <a:r>
              <a:rPr lang="en-SG" dirty="0" smtClean="0">
                <a:latin typeface="+mj-lt"/>
              </a:rPr>
              <a:t> TCP</a:t>
            </a:r>
            <a:endParaRPr lang="en-SG" dirty="0">
              <a:latin typeface="+mj-lt"/>
            </a:endParaRPr>
          </a:p>
        </p:txBody>
      </p:sp>
      <p:sp>
        <p:nvSpPr>
          <p:cNvPr id="150" name="Pladsholder til indhold 2"/>
          <p:cNvSpPr txBox="1">
            <a:spLocks/>
          </p:cNvSpPr>
          <p:nvPr/>
        </p:nvSpPr>
        <p:spPr>
          <a:xfrm>
            <a:off x="281508" y="504000"/>
            <a:ext cx="7962900" cy="4897933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sp>
        <p:nvSpPr>
          <p:cNvPr id="19" name="Pladsholder til indhold 2"/>
          <p:cNvSpPr txBox="1">
            <a:spLocks/>
          </p:cNvSpPr>
          <p:nvPr/>
        </p:nvSpPr>
        <p:spPr>
          <a:xfrm>
            <a:off x="267108" y="556461"/>
            <a:ext cx="3203292" cy="4766149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点“新建”增加第</a:t>
            </a:r>
            <a:r>
              <a:rPr lang="en-US" altLang="zh-CN" sz="1800" dirty="0" smtClean="0">
                <a:solidFill>
                  <a:srgbClr val="262626"/>
                </a:solidFill>
              </a:rPr>
              <a:t>2</a:t>
            </a:r>
            <a:r>
              <a:rPr lang="zh-CN" altLang="en-US" sz="1800" dirty="0" smtClean="0">
                <a:solidFill>
                  <a:srgbClr val="262626"/>
                </a:solidFill>
              </a:rPr>
              <a:t>个</a:t>
            </a:r>
            <a:r>
              <a:rPr lang="en-US" altLang="zh-CN" sz="1800" dirty="0" smtClean="0">
                <a:solidFill>
                  <a:srgbClr val="262626"/>
                </a:solidFill>
              </a:rPr>
              <a:t>TCP</a:t>
            </a: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0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0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TCP_2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x2 = -200 mm.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z2 = 140 mm.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ry2 = -25 °</a:t>
            </a:r>
          </a:p>
          <a:p>
            <a:pPr>
              <a:buClr>
                <a:srgbClr val="00628B"/>
              </a:buClr>
            </a:pPr>
            <a:endParaRPr lang="en-US" sz="10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0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选择角度必须用弧度定义</a:t>
            </a:r>
            <a:endParaRPr lang="en-US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25*pi/180 = 0.4363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200" dirty="0">
              <a:solidFill>
                <a:srgbClr val="262626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592" y="787518"/>
            <a:ext cx="5222944" cy="385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10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高级使用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4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执行程序</a:t>
            </a:r>
            <a:endParaRPr lang="da-DK" dirty="0">
              <a:latin typeface="+mj-lt"/>
            </a:endParaRPr>
          </a:p>
        </p:txBody>
      </p:sp>
      <p:sp>
        <p:nvSpPr>
          <p:cNvPr id="40" name="Pladsholder til indhold 2"/>
          <p:cNvSpPr txBox="1">
            <a:spLocks/>
          </p:cNvSpPr>
          <p:nvPr/>
        </p:nvSpPr>
        <p:spPr>
          <a:xfrm>
            <a:off x="269688" y="535723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程序例子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在安装设置窗口中把基座特征设为变量</a:t>
            </a:r>
            <a:endParaRPr lang="en-SG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定义整数变量</a:t>
            </a:r>
            <a:r>
              <a:rPr lang="en-SG" sz="1400" dirty="0" smtClean="0">
                <a:solidFill>
                  <a:srgbClr val="262626"/>
                </a:solidFill>
              </a:rPr>
              <a:t> </a:t>
            </a:r>
            <a:r>
              <a:rPr lang="en-SG" sz="1400" i="1" dirty="0" err="1" smtClean="0">
                <a:solidFill>
                  <a:srgbClr val="262626"/>
                </a:solidFill>
              </a:rPr>
              <a:t>tcp</a:t>
            </a:r>
            <a:r>
              <a:rPr lang="en-SG" sz="1400" i="1" dirty="0" smtClean="0">
                <a:solidFill>
                  <a:srgbClr val="262626"/>
                </a:solidFill>
              </a:rPr>
              <a:t> </a:t>
            </a:r>
            <a:r>
              <a:rPr lang="zh-CN" altLang="en-US" sz="1400" i="1" dirty="0" smtClean="0">
                <a:solidFill>
                  <a:srgbClr val="262626"/>
                </a:solidFill>
              </a:rPr>
              <a:t>用于更换不同的</a:t>
            </a:r>
            <a:r>
              <a:rPr lang="en-US" altLang="zh-CN" sz="1400" i="1" dirty="0" smtClean="0">
                <a:solidFill>
                  <a:srgbClr val="262626"/>
                </a:solidFill>
              </a:rPr>
              <a:t>TCP</a:t>
            </a:r>
            <a:endParaRPr lang="en-SG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在</a:t>
            </a:r>
            <a:r>
              <a:rPr lang="en-SG" sz="1400" dirty="0" smtClean="0">
                <a:solidFill>
                  <a:srgbClr val="262626"/>
                </a:solidFill>
              </a:rPr>
              <a:t> </a:t>
            </a:r>
            <a:r>
              <a:rPr lang="en-SG" sz="1400" dirty="0" err="1" smtClean="0">
                <a:solidFill>
                  <a:srgbClr val="262626"/>
                </a:solidFill>
              </a:rPr>
              <a:t>MoveL</a:t>
            </a:r>
            <a:r>
              <a:rPr lang="en-SG" sz="1400" dirty="0" smtClean="0">
                <a:solidFill>
                  <a:srgbClr val="262626"/>
                </a:solidFill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</a:rPr>
              <a:t>指令中设置特征为基座特征</a:t>
            </a:r>
            <a:endParaRPr lang="en-SG" sz="14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graphicFrame>
        <p:nvGraphicFramePr>
          <p:cNvPr id="41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825738"/>
              </p:ext>
            </p:extLst>
          </p:nvPr>
        </p:nvGraphicFramePr>
        <p:xfrm>
          <a:off x="879253" y="1995651"/>
          <a:ext cx="3371885" cy="3200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71885"/>
              </a:tblGrid>
              <a:tr h="30891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err="1" smtClean="0"/>
                        <a:t>BeforeStartSequence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tcp</a:t>
                      </a:r>
                      <a:r>
                        <a:rPr lang="da-DK" sz="1200" dirty="0" smtClean="0"/>
                        <a:t> = 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baseline="0" dirty="0" smtClean="0"/>
                        <a:t>     tcp1 = p[0.15,0,0.15,0,0,0]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baseline="0" dirty="0" smtClean="0"/>
                        <a:t>     tcp2 = p[-0.2,0,0.14,0,d2r(-25),0]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MoveJ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</a:t>
                      </a:r>
                      <a:r>
                        <a:rPr lang="da-DK" sz="1200" dirty="0" err="1" smtClean="0"/>
                        <a:t>home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IF </a:t>
                      </a:r>
                      <a:r>
                        <a:rPr lang="da-DK" sz="1200" dirty="0" err="1" smtClean="0"/>
                        <a:t>tcp</a:t>
                      </a:r>
                      <a:r>
                        <a:rPr lang="da-DK" sz="1200" dirty="0" smtClean="0"/>
                        <a:t> = 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</a:t>
                      </a:r>
                      <a:r>
                        <a:rPr lang="da-DK" sz="1200" dirty="0" err="1" smtClean="0"/>
                        <a:t>set_tcp</a:t>
                      </a:r>
                      <a:r>
                        <a:rPr lang="da-DK" sz="1200" dirty="0" smtClean="0"/>
                        <a:t>(tcp1)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</a:t>
                      </a:r>
                      <a:r>
                        <a:rPr lang="da-DK" sz="1200" dirty="0" err="1" smtClean="0"/>
                        <a:t>tcp</a:t>
                      </a:r>
                      <a:r>
                        <a:rPr lang="da-DK" sz="1200" dirty="0" smtClean="0"/>
                        <a:t> = 2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ELSEIF </a:t>
                      </a:r>
                      <a:r>
                        <a:rPr lang="da-DK" sz="1200" dirty="0" err="1" smtClean="0"/>
                        <a:t>tcp</a:t>
                      </a:r>
                      <a:r>
                        <a:rPr lang="da-DK" sz="1200" dirty="0" smtClean="0"/>
                        <a:t> = 2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</a:t>
                      </a:r>
                      <a:r>
                        <a:rPr lang="da-DK" sz="1200" dirty="0" err="1" smtClean="0"/>
                        <a:t>set_tcp</a:t>
                      </a:r>
                      <a:r>
                        <a:rPr lang="da-DK" sz="1200" dirty="0" smtClean="0"/>
                        <a:t>(tcp2)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</a:t>
                      </a:r>
                      <a:r>
                        <a:rPr lang="da-DK" sz="1200" dirty="0" err="1" smtClean="0"/>
                        <a:t>tcp</a:t>
                      </a:r>
                      <a:r>
                        <a:rPr lang="da-DK" sz="1200" dirty="0" smtClean="0"/>
                        <a:t> = 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MoveL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Waypoint_2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Waypoint_1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829" y="2870889"/>
            <a:ext cx="2457803" cy="220090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36" y="614385"/>
            <a:ext cx="2457803" cy="2219452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 rot="20100000">
            <a:off x="6960018" y="3995210"/>
            <a:ext cx="1171460" cy="514188"/>
            <a:chOff x="-925480" y="3818546"/>
            <a:chExt cx="1801658" cy="790800"/>
          </a:xfrm>
        </p:grpSpPr>
        <p:sp>
          <p:nvSpPr>
            <p:cNvPr id="45" name="Rectangle 44"/>
            <p:cNvSpPr/>
            <p:nvPr/>
          </p:nvSpPr>
          <p:spPr>
            <a:xfrm>
              <a:off x="-159070" y="3818546"/>
              <a:ext cx="396000" cy="1013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-779822" y="3922246"/>
              <a:ext cx="1656000" cy="1013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7" name="Rectangle 46"/>
            <p:cNvSpPr/>
            <p:nvPr/>
          </p:nvSpPr>
          <p:spPr>
            <a:xfrm rot="10800000">
              <a:off x="803658" y="4015346"/>
              <a:ext cx="72000" cy="59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Rectangle 47"/>
            <p:cNvSpPr/>
            <p:nvPr/>
          </p:nvSpPr>
          <p:spPr>
            <a:xfrm rot="12300000">
              <a:off x="-925480" y="3913016"/>
              <a:ext cx="72000" cy="66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-780641" y="3927107"/>
              <a:ext cx="108000" cy="9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06424" y="3982112"/>
              <a:ext cx="61200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113567" y="1962687"/>
            <a:ext cx="1172028" cy="514188"/>
            <a:chOff x="-925480" y="3818546"/>
            <a:chExt cx="1802531" cy="790800"/>
          </a:xfrm>
        </p:grpSpPr>
        <p:sp>
          <p:nvSpPr>
            <p:cNvPr id="52" name="Rectangle 51"/>
            <p:cNvSpPr/>
            <p:nvPr/>
          </p:nvSpPr>
          <p:spPr>
            <a:xfrm>
              <a:off x="-159070" y="3818546"/>
              <a:ext cx="396000" cy="1013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-779822" y="3922246"/>
              <a:ext cx="1656000" cy="1013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8" name="Rectangle 87"/>
            <p:cNvSpPr/>
            <p:nvPr/>
          </p:nvSpPr>
          <p:spPr>
            <a:xfrm rot="10800000">
              <a:off x="803658" y="4015346"/>
              <a:ext cx="72000" cy="59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9" name="Rectangle 88"/>
            <p:cNvSpPr/>
            <p:nvPr/>
          </p:nvSpPr>
          <p:spPr>
            <a:xfrm rot="12300000">
              <a:off x="-925480" y="3913016"/>
              <a:ext cx="72000" cy="66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-780641" y="3936534"/>
              <a:ext cx="108000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15851" y="3991539"/>
              <a:ext cx="61200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7113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dsholder til indhold 2"/>
          <p:cNvSpPr txBox="1">
            <a:spLocks/>
          </p:cNvSpPr>
          <p:nvPr/>
        </p:nvSpPr>
        <p:spPr>
          <a:xfrm>
            <a:off x="281507" y="504000"/>
            <a:ext cx="7728622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在安装设置中模拟定义两个</a:t>
            </a:r>
            <a:r>
              <a:rPr lang="en-US" altLang="zh-CN" sz="1800" dirty="0" smtClean="0">
                <a:solidFill>
                  <a:srgbClr val="262626"/>
                </a:solidFill>
              </a:rPr>
              <a:t>TCP</a:t>
            </a:r>
            <a:r>
              <a:rPr lang="zh-CN" altLang="en-US" sz="1800" dirty="0" smtClean="0">
                <a:solidFill>
                  <a:srgbClr val="262626"/>
                </a:solidFill>
              </a:rPr>
              <a:t>，一个是夹爪，一个是螺丝刀</a:t>
            </a: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0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9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夹爪</a:t>
            </a:r>
            <a:r>
              <a:rPr lang="en-GB" sz="1800" dirty="0" smtClean="0">
                <a:solidFill>
                  <a:srgbClr val="262626"/>
                </a:solidFill>
              </a:rPr>
              <a:t> </a:t>
            </a:r>
            <a:r>
              <a:rPr lang="en-GB" sz="1800" dirty="0">
                <a:solidFill>
                  <a:srgbClr val="262626"/>
                </a:solidFill>
              </a:rPr>
              <a:t>(tcp1)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Z </a:t>
            </a:r>
            <a:r>
              <a:rPr lang="zh-CN" altLang="en-US" sz="1400" dirty="0" smtClean="0">
                <a:solidFill>
                  <a:srgbClr val="262626"/>
                </a:solidFill>
              </a:rPr>
              <a:t>方向偏移</a:t>
            </a:r>
            <a:r>
              <a:rPr lang="en-US" altLang="zh-CN" sz="1400" dirty="0" smtClean="0">
                <a:solidFill>
                  <a:srgbClr val="262626"/>
                </a:solidFill>
              </a:rPr>
              <a:t>200mm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螺丝刀</a:t>
            </a:r>
            <a:r>
              <a:rPr lang="en-GB" sz="1800" dirty="0" smtClean="0">
                <a:solidFill>
                  <a:srgbClr val="262626"/>
                </a:solidFill>
              </a:rPr>
              <a:t> </a:t>
            </a:r>
            <a:r>
              <a:rPr lang="en-GB" sz="1800" dirty="0">
                <a:solidFill>
                  <a:srgbClr val="262626"/>
                </a:solidFill>
              </a:rPr>
              <a:t>(tcp2)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X </a:t>
            </a:r>
            <a:r>
              <a:rPr lang="zh-CN" altLang="en-US" sz="1400" dirty="0" smtClean="0">
                <a:solidFill>
                  <a:srgbClr val="262626"/>
                </a:solidFill>
              </a:rPr>
              <a:t>方向偏移</a:t>
            </a:r>
            <a:r>
              <a:rPr lang="en-US" altLang="zh-CN" sz="1400" dirty="0" smtClean="0">
                <a:solidFill>
                  <a:srgbClr val="262626"/>
                </a:solidFill>
              </a:rPr>
              <a:t>200mm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Z </a:t>
            </a:r>
            <a:r>
              <a:rPr lang="zh-CN" altLang="en-US" sz="1400" dirty="0" smtClean="0">
                <a:solidFill>
                  <a:srgbClr val="262626"/>
                </a:solidFill>
              </a:rPr>
              <a:t>方向偏移</a:t>
            </a:r>
            <a:r>
              <a:rPr lang="en-US" altLang="zh-CN" sz="1400" dirty="0" smtClean="0">
                <a:solidFill>
                  <a:srgbClr val="262626"/>
                </a:solidFill>
              </a:rPr>
              <a:t>50mm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RY </a:t>
            </a:r>
            <a:r>
              <a:rPr lang="zh-CN" altLang="en-US" sz="1400" dirty="0" smtClean="0">
                <a:solidFill>
                  <a:srgbClr val="262626"/>
                </a:solidFill>
              </a:rPr>
              <a:t>偏移 </a:t>
            </a:r>
            <a:r>
              <a:rPr lang="en-GB" sz="1400" dirty="0" smtClean="0">
                <a:solidFill>
                  <a:srgbClr val="262626"/>
                </a:solidFill>
              </a:rPr>
              <a:t>90</a:t>
            </a:r>
            <a:r>
              <a:rPr lang="en-GB" sz="1400" dirty="0">
                <a:solidFill>
                  <a:srgbClr val="262626"/>
                </a:solidFill>
              </a:rPr>
              <a:t>°</a:t>
            </a:r>
          </a:p>
          <a:p>
            <a:pPr>
              <a:buClr>
                <a:srgbClr val="00628B"/>
              </a:buClr>
            </a:pP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注意：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 smtClean="0">
                <a:solidFill>
                  <a:srgbClr val="262626"/>
                </a:solidFill>
              </a:rPr>
              <a:t>set_tcp</a:t>
            </a:r>
            <a:r>
              <a:rPr lang="en-GB" sz="1400" dirty="0" smtClean="0">
                <a:solidFill>
                  <a:srgbClr val="262626"/>
                </a:solidFill>
              </a:rPr>
              <a:t>() </a:t>
            </a:r>
            <a:r>
              <a:rPr lang="zh-CN" altLang="en-US" sz="1400" dirty="0" smtClean="0">
                <a:solidFill>
                  <a:srgbClr val="262626"/>
                </a:solidFill>
              </a:rPr>
              <a:t>只影响</a:t>
            </a:r>
            <a:r>
              <a:rPr lang="en-GB" altLang="zh-CN" sz="1400" dirty="0" smtClean="0">
                <a:solidFill>
                  <a:srgbClr val="262626"/>
                </a:solidFill>
              </a:rPr>
              <a:t> </a:t>
            </a:r>
            <a:r>
              <a:rPr lang="en-GB" altLang="zh-CN" sz="1400" dirty="0" err="1">
                <a:solidFill>
                  <a:srgbClr val="262626"/>
                </a:solidFill>
              </a:rPr>
              <a:t>MoveL</a:t>
            </a:r>
            <a:r>
              <a:rPr lang="en-GB" altLang="zh-CN" sz="1400" dirty="0">
                <a:solidFill>
                  <a:srgbClr val="262626"/>
                </a:solidFill>
              </a:rPr>
              <a:t>, </a:t>
            </a:r>
            <a:r>
              <a:rPr lang="en-GB" altLang="zh-CN" sz="1400" dirty="0" err="1">
                <a:solidFill>
                  <a:srgbClr val="262626"/>
                </a:solidFill>
              </a:rPr>
              <a:t>MoveP</a:t>
            </a:r>
            <a:r>
              <a:rPr lang="en-GB" altLang="zh-CN" sz="1400" dirty="0">
                <a:solidFill>
                  <a:srgbClr val="262626"/>
                </a:solidFill>
              </a:rPr>
              <a:t> </a:t>
            </a:r>
            <a:r>
              <a:rPr lang="zh-CN" altLang="en-US" sz="1400" dirty="0">
                <a:solidFill>
                  <a:srgbClr val="262626"/>
                </a:solidFill>
              </a:rPr>
              <a:t>和</a:t>
            </a:r>
            <a:r>
              <a:rPr lang="en-GB" altLang="zh-CN" sz="1400" dirty="0" smtClean="0">
                <a:solidFill>
                  <a:srgbClr val="262626"/>
                </a:solidFill>
              </a:rPr>
              <a:t> </a:t>
            </a:r>
            <a:r>
              <a:rPr lang="en-GB" altLang="zh-CN" sz="1400" dirty="0" err="1">
                <a:solidFill>
                  <a:srgbClr val="262626"/>
                </a:solidFill>
              </a:rPr>
              <a:t>MoveC</a:t>
            </a:r>
            <a:r>
              <a:rPr lang="en-GB" altLang="zh-CN" sz="1400" dirty="0">
                <a:solidFill>
                  <a:srgbClr val="262626"/>
                </a:solidFill>
              </a:rPr>
              <a:t> </a:t>
            </a:r>
            <a:endParaRPr lang="en-GB" sz="1400" dirty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高级使用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4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培训练习</a:t>
            </a:r>
            <a:r>
              <a:rPr lang="en-SG" dirty="0" smtClean="0">
                <a:latin typeface="+mj-lt"/>
              </a:rPr>
              <a:t> 1</a:t>
            </a:r>
            <a:endParaRPr lang="en-SG" dirty="0"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324996" y="1535515"/>
            <a:ext cx="4196408" cy="2790464"/>
            <a:chOff x="5045429" y="2953673"/>
            <a:chExt cx="4196408" cy="2790464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25" t="2084"/>
            <a:stretch/>
          </p:blipFill>
          <p:spPr>
            <a:xfrm>
              <a:off x="5937138" y="4037119"/>
              <a:ext cx="1087530" cy="1418796"/>
            </a:xfrm>
            <a:prstGeom prst="rect">
              <a:avLst/>
            </a:prstGeom>
          </p:spPr>
        </p:pic>
        <p:grpSp>
          <p:nvGrpSpPr>
            <p:cNvPr id="28" name="Group 27"/>
            <p:cNvGrpSpPr/>
            <p:nvPr/>
          </p:nvGrpSpPr>
          <p:grpSpPr>
            <a:xfrm>
              <a:off x="5045429" y="2953673"/>
              <a:ext cx="4196408" cy="2790464"/>
              <a:chOff x="5045429" y="2953673"/>
              <a:chExt cx="4196408" cy="2790464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V="1">
                <a:off x="8240589" y="4170395"/>
                <a:ext cx="0" cy="213037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8030864" y="4386156"/>
                <a:ext cx="212875" cy="1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>
              <a:xfrm>
                <a:off x="5045429" y="2953673"/>
                <a:ext cx="4196408" cy="2790464"/>
                <a:chOff x="5045429" y="2953673"/>
                <a:chExt cx="4196408" cy="2790464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5045429" y="2953673"/>
                  <a:ext cx="4196408" cy="2790464"/>
                  <a:chOff x="5045429" y="2959729"/>
                  <a:chExt cx="4196408" cy="2790464"/>
                </a:xfrm>
              </p:grpSpPr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6697664" y="4039006"/>
                    <a:ext cx="1326056" cy="267701"/>
                    <a:chOff x="6697664" y="4039006"/>
                    <a:chExt cx="1326056" cy="267701"/>
                  </a:xfrm>
                </p:grpSpPr>
                <p:sp>
                  <p:nvSpPr>
                    <p:cNvPr id="72" name="Rectangle 71"/>
                    <p:cNvSpPr/>
                    <p:nvPr/>
                  </p:nvSpPr>
                  <p:spPr>
                    <a:xfrm>
                      <a:off x="7409978" y="4086613"/>
                      <a:ext cx="162301" cy="188870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effectLst/>
                  </p:spPr>
                  <p:style>
                    <a:lnRef idx="1">
                      <a:schemeClr val="dk1"/>
                    </a:lnRef>
                    <a:fillRef idx="2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a-DK"/>
                    </a:p>
                  </p:txBody>
                </p:sp>
                <p:sp>
                  <p:nvSpPr>
                    <p:cNvPr id="73" name="Rectangle 72"/>
                    <p:cNvSpPr/>
                    <p:nvPr/>
                  </p:nvSpPr>
                  <p:spPr>
                    <a:xfrm>
                      <a:off x="7573487" y="4153037"/>
                      <a:ext cx="450233" cy="45719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effectLst/>
                  </p:spPr>
                  <p:style>
                    <a:lnRef idx="1">
                      <a:schemeClr val="dk1"/>
                    </a:lnRef>
                    <a:fillRef idx="2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a-DK"/>
                    </a:p>
                  </p:txBody>
                </p:sp>
                <p:sp>
                  <p:nvSpPr>
                    <p:cNvPr id="74" name="Rectangle 73"/>
                    <p:cNvSpPr/>
                    <p:nvPr/>
                  </p:nvSpPr>
                  <p:spPr>
                    <a:xfrm>
                      <a:off x="6697664" y="4039006"/>
                      <a:ext cx="772285" cy="267701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effectLst/>
                  </p:spPr>
                  <p:style>
                    <a:lnRef idx="1">
                      <a:schemeClr val="dk1"/>
                    </a:lnRef>
                    <a:fillRef idx="2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a-DK"/>
                    </a:p>
                  </p:txBody>
                </p:sp>
              </p:grpSp>
              <p:grpSp>
                <p:nvGrpSpPr>
                  <p:cNvPr id="36" name="Group 35"/>
                  <p:cNvGrpSpPr/>
                  <p:nvPr/>
                </p:nvGrpSpPr>
                <p:grpSpPr>
                  <a:xfrm>
                    <a:off x="5045429" y="2959729"/>
                    <a:ext cx="4196408" cy="2790464"/>
                    <a:chOff x="5045429" y="2799470"/>
                    <a:chExt cx="4196408" cy="2790464"/>
                  </a:xfrm>
                </p:grpSpPr>
                <p:grpSp>
                  <p:nvGrpSpPr>
                    <p:cNvPr id="37" name="Group 36"/>
                    <p:cNvGrpSpPr/>
                    <p:nvPr/>
                  </p:nvGrpSpPr>
                  <p:grpSpPr>
                    <a:xfrm>
                      <a:off x="5050095" y="3458501"/>
                      <a:ext cx="2057126" cy="424408"/>
                      <a:chOff x="4297441" y="3346515"/>
                      <a:chExt cx="2433297" cy="490092"/>
                    </a:xfrm>
                  </p:grpSpPr>
                  <p:sp>
                    <p:nvSpPr>
                      <p:cNvPr id="69" name="Rectangle 68"/>
                      <p:cNvSpPr/>
                      <p:nvPr/>
                    </p:nvSpPr>
                    <p:spPr>
                      <a:xfrm>
                        <a:off x="5241303" y="3346515"/>
                        <a:ext cx="1489435" cy="245097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a-DK"/>
                      </a:p>
                    </p:txBody>
                  </p:sp>
                  <p:sp>
                    <p:nvSpPr>
                      <p:cNvPr id="70" name="Rectangle 69"/>
                      <p:cNvSpPr/>
                      <p:nvPr/>
                    </p:nvSpPr>
                    <p:spPr>
                      <a:xfrm>
                        <a:off x="5510279" y="3584648"/>
                        <a:ext cx="954858" cy="24509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ffectLst/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a-DK"/>
                      </a:p>
                    </p:txBody>
                  </p:sp>
                  <p:sp>
                    <p:nvSpPr>
                      <p:cNvPr id="71" name="Rectangle 70"/>
                      <p:cNvSpPr/>
                      <p:nvPr/>
                    </p:nvSpPr>
                    <p:spPr>
                      <a:xfrm>
                        <a:off x="4297441" y="3602607"/>
                        <a:ext cx="547200" cy="2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  <a:effectLst/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a-DK"/>
                      </a:p>
                    </p:txBody>
                  </p:sp>
                </p:grpSp>
                <p:cxnSp>
                  <p:nvCxnSpPr>
                    <p:cNvPr id="38" name="Straight Arrow Connector 37"/>
                    <p:cNvCxnSpPr/>
                    <p:nvPr/>
                  </p:nvCxnSpPr>
                  <p:spPr>
                    <a:xfrm flipH="1">
                      <a:off x="6462734" y="3038761"/>
                      <a:ext cx="1560986" cy="0"/>
                    </a:xfrm>
                    <a:prstGeom prst="straightConnector1">
                      <a:avLst/>
                    </a:prstGeom>
                    <a:ln w="9525">
                      <a:solidFill>
                        <a:srgbClr val="FF0000"/>
                      </a:solidFill>
                      <a:headEnd type="triangle" w="med" len="med"/>
                      <a:tailEnd type="triangl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Arrow Connector 38"/>
                    <p:cNvCxnSpPr/>
                    <p:nvPr/>
                  </p:nvCxnSpPr>
                  <p:spPr>
                    <a:xfrm flipV="1">
                      <a:off x="6477630" y="2944491"/>
                      <a:ext cx="0" cy="720000"/>
                    </a:xfrm>
                    <a:prstGeom prst="straightConnector1">
                      <a:avLst/>
                    </a:prstGeom>
                    <a:ln w="9525">
                      <a:solidFill>
                        <a:schemeClr val="tx1"/>
                      </a:solidFill>
                      <a:prstDash val="sysDash"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Arrow Connector 52"/>
                    <p:cNvCxnSpPr/>
                    <p:nvPr/>
                  </p:nvCxnSpPr>
                  <p:spPr>
                    <a:xfrm flipH="1" flipV="1">
                      <a:off x="8030654" y="2944491"/>
                      <a:ext cx="210" cy="1429535"/>
                    </a:xfrm>
                    <a:prstGeom prst="straightConnector1">
                      <a:avLst/>
                    </a:prstGeom>
                    <a:ln w="9525">
                      <a:solidFill>
                        <a:srgbClr val="FF0000"/>
                      </a:solidFill>
                      <a:prstDash val="sysDash"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Arrow Connector 53"/>
                    <p:cNvCxnSpPr/>
                    <p:nvPr/>
                  </p:nvCxnSpPr>
                  <p:spPr>
                    <a:xfrm>
                      <a:off x="5848042" y="4016192"/>
                      <a:ext cx="2585174" cy="0"/>
                    </a:xfrm>
                    <a:prstGeom prst="straightConnector1">
                      <a:avLst/>
                    </a:prstGeom>
                    <a:ln w="9525">
                      <a:solidFill>
                        <a:srgbClr val="0070C0"/>
                      </a:solidFill>
                      <a:prstDash val="sysDash"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Arrow Connector 54"/>
                    <p:cNvCxnSpPr/>
                    <p:nvPr/>
                  </p:nvCxnSpPr>
                  <p:spPr>
                    <a:xfrm rot="5400000" flipV="1">
                      <a:off x="7462309" y="2680837"/>
                      <a:ext cx="0" cy="1980000"/>
                    </a:xfrm>
                    <a:prstGeom prst="straightConnector1">
                      <a:avLst/>
                    </a:prstGeom>
                    <a:ln w="9525">
                      <a:solidFill>
                        <a:srgbClr val="0070C0"/>
                      </a:solidFill>
                      <a:prstDash val="sysDash"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Straight Arrow Connector 55"/>
                    <p:cNvCxnSpPr/>
                    <p:nvPr/>
                  </p:nvCxnSpPr>
                  <p:spPr>
                    <a:xfrm flipV="1">
                      <a:off x="8376893" y="3667265"/>
                      <a:ext cx="0" cy="353654"/>
                    </a:xfrm>
                    <a:prstGeom prst="straightConnector1">
                      <a:avLst/>
                    </a:prstGeom>
                    <a:ln w="9525">
                      <a:solidFill>
                        <a:srgbClr val="0070C0"/>
                      </a:solidFill>
                      <a:headEnd type="triangle" w="med" len="med"/>
                      <a:tailEnd type="triangl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Arrow Connector 56"/>
                    <p:cNvCxnSpPr/>
                    <p:nvPr/>
                  </p:nvCxnSpPr>
                  <p:spPr>
                    <a:xfrm>
                      <a:off x="5281398" y="4901269"/>
                      <a:ext cx="1512755" cy="0"/>
                    </a:xfrm>
                    <a:prstGeom prst="straightConnector1">
                      <a:avLst/>
                    </a:prstGeom>
                    <a:ln w="9525">
                      <a:solidFill>
                        <a:srgbClr val="0070C0"/>
                      </a:solidFill>
                      <a:prstDash val="sysDash"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Arrow Connector 57"/>
                    <p:cNvCxnSpPr/>
                    <p:nvPr/>
                  </p:nvCxnSpPr>
                  <p:spPr>
                    <a:xfrm>
                      <a:off x="5311378" y="3668107"/>
                      <a:ext cx="1167090" cy="0"/>
                    </a:xfrm>
                    <a:prstGeom prst="straightConnector1">
                      <a:avLst/>
                    </a:prstGeom>
                    <a:ln w="9525">
                      <a:solidFill>
                        <a:srgbClr val="0070C0"/>
                      </a:solidFill>
                      <a:prstDash val="sysDash"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Arrow Connector 58"/>
                    <p:cNvCxnSpPr/>
                    <p:nvPr/>
                  </p:nvCxnSpPr>
                  <p:spPr>
                    <a:xfrm rot="5400000" flipH="1">
                      <a:off x="4780619" y="4289107"/>
                      <a:ext cx="1242000" cy="0"/>
                    </a:xfrm>
                    <a:prstGeom prst="straightConnector1">
                      <a:avLst/>
                    </a:prstGeom>
                    <a:ln w="9525">
                      <a:solidFill>
                        <a:srgbClr val="0070C0"/>
                      </a:solidFill>
                      <a:headEnd type="triangle" w="med" len="med"/>
                      <a:tailEnd type="triangl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0" name="Tekstboks 18"/>
                    <p:cNvSpPr txBox="1"/>
                    <p:nvPr/>
                  </p:nvSpPr>
                  <p:spPr>
                    <a:xfrm>
                      <a:off x="5696353" y="5312935"/>
                      <a:ext cx="181297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da-DK" sz="1200" dirty="0" smtClean="0"/>
                        <a:t>tcp1 = p[0,0,z1,0,0,0]</a:t>
                      </a:r>
                      <a:endParaRPr lang="da-DK" sz="1200" dirty="0"/>
                    </a:p>
                  </p:txBody>
                </p:sp>
                <p:sp>
                  <p:nvSpPr>
                    <p:cNvPr id="61" name="Tekstboks 18"/>
                    <p:cNvSpPr txBox="1"/>
                    <p:nvPr/>
                  </p:nvSpPr>
                  <p:spPr>
                    <a:xfrm>
                      <a:off x="8312246" y="3695841"/>
                      <a:ext cx="41831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da-DK" sz="1200" dirty="0" smtClean="0">
                          <a:solidFill>
                            <a:srgbClr val="0070C0"/>
                          </a:solidFill>
                        </a:rPr>
                        <a:t>z2</a:t>
                      </a:r>
                      <a:endParaRPr lang="da-DK" sz="1200" dirty="0">
                        <a:solidFill>
                          <a:srgbClr val="0070C0"/>
                        </a:solidFill>
                      </a:endParaRPr>
                    </a:p>
                  </p:txBody>
                </p:sp>
                <p:sp>
                  <p:nvSpPr>
                    <p:cNvPr id="62" name="Tekstboks 18"/>
                    <p:cNvSpPr txBox="1"/>
                    <p:nvPr/>
                  </p:nvSpPr>
                  <p:spPr>
                    <a:xfrm>
                      <a:off x="7106752" y="2799470"/>
                      <a:ext cx="40224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da-DK" sz="1200" dirty="0" smtClean="0">
                          <a:solidFill>
                            <a:srgbClr val="FF0000"/>
                          </a:solidFill>
                        </a:rPr>
                        <a:t>x2</a:t>
                      </a:r>
                      <a:endParaRPr lang="da-DK" sz="1200" dirty="0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63" name="Tekstboks 18"/>
                    <p:cNvSpPr txBox="1"/>
                    <p:nvPr/>
                  </p:nvSpPr>
                  <p:spPr>
                    <a:xfrm>
                      <a:off x="5045429" y="4097027"/>
                      <a:ext cx="39670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da-DK" sz="1200" dirty="0" smtClean="0">
                          <a:solidFill>
                            <a:srgbClr val="0070C0"/>
                          </a:solidFill>
                        </a:rPr>
                        <a:t>z1</a:t>
                      </a:r>
                      <a:endParaRPr lang="da-DK" sz="1200" dirty="0">
                        <a:solidFill>
                          <a:srgbClr val="0070C0"/>
                        </a:solidFill>
                      </a:endParaRPr>
                    </a:p>
                  </p:txBody>
                </p:sp>
                <p:sp>
                  <p:nvSpPr>
                    <p:cNvPr id="64" name="Tekstboks 18"/>
                    <p:cNvSpPr txBox="1"/>
                    <p:nvPr/>
                  </p:nvSpPr>
                  <p:spPr>
                    <a:xfrm>
                      <a:off x="8210423" y="4114307"/>
                      <a:ext cx="39670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da-DK" sz="1200" dirty="0" smtClean="0">
                          <a:solidFill>
                            <a:srgbClr val="00B050"/>
                          </a:solidFill>
                        </a:rPr>
                        <a:t>ry2</a:t>
                      </a:r>
                      <a:endParaRPr lang="da-DK" sz="1200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sp>
                  <p:nvSpPr>
                    <p:cNvPr id="65" name="Tekstboks 18"/>
                    <p:cNvSpPr txBox="1"/>
                    <p:nvPr/>
                  </p:nvSpPr>
                  <p:spPr>
                    <a:xfrm>
                      <a:off x="7246979" y="4460099"/>
                      <a:ext cx="199485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da-DK" sz="1200" dirty="0" smtClean="0"/>
                        <a:t>tcp2 = p[x2,0,z2,0,d2r(ry2),0]</a:t>
                      </a:r>
                      <a:endParaRPr lang="da-DK" sz="1200" dirty="0"/>
                    </a:p>
                  </p:txBody>
                </p:sp>
                <p:cxnSp>
                  <p:nvCxnSpPr>
                    <p:cNvPr id="66" name="Straight Arrow Connector 65"/>
                    <p:cNvCxnSpPr/>
                    <p:nvPr/>
                  </p:nvCxnSpPr>
                  <p:spPr>
                    <a:xfrm>
                      <a:off x="6468052" y="3670742"/>
                      <a:ext cx="1080000" cy="0"/>
                    </a:xfrm>
                    <a:prstGeom prst="straightConnector1">
                      <a:avLst/>
                    </a:prstGeom>
                    <a:ln>
                      <a:solidFill>
                        <a:srgbClr val="FF5050"/>
                      </a:solidFill>
                      <a:headEnd type="none" w="med" len="med"/>
                      <a:tailEnd type="triangle" w="lg" len="lg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Arrow Connector 66"/>
                    <p:cNvCxnSpPr/>
                    <p:nvPr/>
                  </p:nvCxnSpPr>
                  <p:spPr>
                    <a:xfrm>
                      <a:off x="6467087" y="3664890"/>
                      <a:ext cx="445873" cy="330887"/>
                    </a:xfrm>
                    <a:prstGeom prst="straightConnector1">
                      <a:avLst/>
                    </a:prstGeom>
                    <a:ln>
                      <a:solidFill>
                        <a:srgbClr val="00B050"/>
                      </a:solidFill>
                      <a:headEnd type="none" w="med" len="med"/>
                      <a:tailEnd type="triangle" w="lg" len="lg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Straight Arrow Connector 67"/>
                    <p:cNvCxnSpPr/>
                    <p:nvPr/>
                  </p:nvCxnSpPr>
                  <p:spPr>
                    <a:xfrm>
                      <a:off x="6475232" y="3657098"/>
                      <a:ext cx="0" cy="1080000"/>
                    </a:xfrm>
                    <a:prstGeom prst="straightConnector1">
                      <a:avLst/>
                    </a:prstGeom>
                    <a:ln>
                      <a:solidFill>
                        <a:srgbClr val="0070C0"/>
                      </a:solidFill>
                      <a:headEnd type="none" w="med" len="med"/>
                      <a:tailEnd type="triangle" w="lg" len="lg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3" name="Oval 32"/>
                <p:cNvSpPr/>
                <p:nvPr/>
              </p:nvSpPr>
              <p:spPr>
                <a:xfrm>
                  <a:off x="6421068" y="4995637"/>
                  <a:ext cx="119669" cy="11966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7970819" y="4106965"/>
                  <a:ext cx="119669" cy="11966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8173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TCP</a:t>
            </a:r>
            <a:r>
              <a:rPr lang="zh-CN" altLang="en-US" dirty="0" smtClean="0"/>
              <a:t>高级使用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81506" y="504000"/>
            <a:ext cx="5658467" cy="4436539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模拟在方形空间用夹爪拾取放置，在用螺丝刀在</a:t>
            </a:r>
            <a:r>
              <a:rPr lang="en-US" altLang="zh-CN" sz="1800" dirty="0" smtClean="0">
                <a:solidFill>
                  <a:srgbClr val="262626"/>
                </a:solidFill>
              </a:rPr>
              <a:t>4</a:t>
            </a:r>
            <a:r>
              <a:rPr lang="zh-CN" altLang="en-US" sz="1800" dirty="0" smtClean="0">
                <a:solidFill>
                  <a:srgbClr val="262626"/>
                </a:solidFill>
              </a:rPr>
              <a:t>个位置锁螺丝</a:t>
            </a: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9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设置</a:t>
            </a:r>
            <a:r>
              <a:rPr lang="en-GB" sz="1800" dirty="0" smtClean="0">
                <a:solidFill>
                  <a:srgbClr val="262626"/>
                </a:solidFill>
              </a:rPr>
              <a:t> TCP </a:t>
            </a:r>
            <a:r>
              <a:rPr lang="zh-CN" altLang="en-US" sz="1800" dirty="0" smtClean="0">
                <a:solidFill>
                  <a:srgbClr val="262626"/>
                </a:solidFill>
              </a:rPr>
              <a:t>为夹爪</a:t>
            </a:r>
            <a:r>
              <a:rPr lang="en-GB" sz="1800" dirty="0" smtClean="0">
                <a:solidFill>
                  <a:srgbClr val="262626"/>
                </a:solidFill>
              </a:rPr>
              <a:t> (tcp1)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运动到你自己选择的拾取位置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运动到你自己选择</a:t>
            </a:r>
            <a:r>
              <a:rPr lang="zh-CN" altLang="en-US" sz="1400" dirty="0" smtClean="0">
                <a:solidFill>
                  <a:srgbClr val="262626"/>
                </a:solidFill>
              </a:rPr>
              <a:t>的</a:t>
            </a:r>
            <a:r>
              <a:rPr lang="zh-CN" altLang="en-US" sz="1400" dirty="0">
                <a:solidFill>
                  <a:srgbClr val="262626"/>
                </a:solidFill>
              </a:rPr>
              <a:t>放置</a:t>
            </a:r>
            <a:r>
              <a:rPr lang="zh-CN" altLang="en-US" sz="1400" dirty="0" smtClean="0">
                <a:solidFill>
                  <a:srgbClr val="262626"/>
                </a:solidFill>
              </a:rPr>
              <a:t>位置</a:t>
            </a:r>
            <a:endParaRPr lang="en-GB" altLang="zh-CN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设置</a:t>
            </a:r>
            <a:r>
              <a:rPr lang="en-GB" sz="1800" dirty="0" smtClean="0">
                <a:solidFill>
                  <a:srgbClr val="262626"/>
                </a:solidFill>
              </a:rPr>
              <a:t> TCP </a:t>
            </a:r>
            <a:r>
              <a:rPr lang="zh-CN" altLang="en-US" sz="1800" dirty="0" smtClean="0">
                <a:solidFill>
                  <a:srgbClr val="262626"/>
                </a:solidFill>
              </a:rPr>
              <a:t>为螺丝刀</a:t>
            </a:r>
            <a:r>
              <a:rPr lang="en-GB" sz="1800" dirty="0" smtClean="0">
                <a:solidFill>
                  <a:srgbClr val="262626"/>
                </a:solidFill>
              </a:rPr>
              <a:t> (tcp2)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用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en-GB" sz="1400" dirty="0" err="1" smtClean="0">
                <a:solidFill>
                  <a:srgbClr val="262626"/>
                </a:solidFill>
              </a:rPr>
              <a:t>pose_trans</a:t>
            </a:r>
            <a:r>
              <a:rPr lang="en-GB" sz="1400" dirty="0" smtClean="0">
                <a:solidFill>
                  <a:srgbClr val="262626"/>
                </a:solidFill>
              </a:rPr>
              <a:t>() </a:t>
            </a:r>
            <a:r>
              <a:rPr lang="zh-CN" altLang="en-US" sz="1400" dirty="0" smtClean="0">
                <a:solidFill>
                  <a:srgbClr val="262626"/>
                </a:solidFill>
              </a:rPr>
              <a:t>在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</a:rPr>
              <a:t>放置点周边 </a:t>
            </a:r>
            <a:r>
              <a:rPr lang="en-GB" sz="1400" dirty="0" smtClean="0">
                <a:solidFill>
                  <a:srgbClr val="262626"/>
                </a:solidFill>
              </a:rPr>
              <a:t>x=±7.5cm and y=±7.5cm </a:t>
            </a:r>
            <a:r>
              <a:rPr lang="zh-CN" altLang="en-US" sz="1400" dirty="0" smtClean="0">
                <a:solidFill>
                  <a:srgbClr val="262626"/>
                </a:solidFill>
              </a:rPr>
              <a:t>的位置定义</a:t>
            </a:r>
            <a:r>
              <a:rPr lang="en-US" altLang="zh-CN" sz="1400" dirty="0" smtClean="0">
                <a:solidFill>
                  <a:srgbClr val="262626"/>
                </a:solidFill>
              </a:rPr>
              <a:t>4</a:t>
            </a:r>
            <a:r>
              <a:rPr lang="zh-CN" altLang="en-US" sz="1400" dirty="0" smtClean="0">
                <a:solidFill>
                  <a:srgbClr val="262626"/>
                </a:solidFill>
              </a:rPr>
              <a:t>个点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写一个子程序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在工具坐标系下用</a:t>
            </a:r>
            <a:r>
              <a:rPr lang="en-GB" sz="1400" dirty="0" err="1" smtClean="0">
                <a:solidFill>
                  <a:srgbClr val="262626"/>
                </a:solidFill>
              </a:rPr>
              <a:t>MoveL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</a:rPr>
              <a:t>到相对路点（</a:t>
            </a:r>
            <a:r>
              <a:rPr lang="en-US" altLang="zh-CN" sz="1400" dirty="0" smtClean="0">
                <a:solidFill>
                  <a:srgbClr val="262626"/>
                </a:solidFill>
              </a:rPr>
              <a:t>Z</a:t>
            </a:r>
            <a:r>
              <a:rPr lang="zh-CN" altLang="en-US" sz="1400" dirty="0" smtClean="0">
                <a:solidFill>
                  <a:srgbClr val="262626"/>
                </a:solidFill>
              </a:rPr>
              <a:t>方向加</a:t>
            </a:r>
            <a:r>
              <a:rPr lang="en-US" altLang="zh-CN" sz="1400" dirty="0" smtClean="0">
                <a:solidFill>
                  <a:srgbClr val="262626"/>
                </a:solidFill>
              </a:rPr>
              <a:t>50mm</a:t>
            </a:r>
            <a:r>
              <a:rPr lang="zh-CN" altLang="en-US" sz="1400" dirty="0" smtClean="0">
                <a:solidFill>
                  <a:srgbClr val="262626"/>
                </a:solidFill>
              </a:rPr>
              <a:t>）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在主程序中调用相对路点</a:t>
            </a:r>
            <a:endParaRPr lang="en-GB" sz="1400" dirty="0">
              <a:solidFill>
                <a:srgbClr val="26262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4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培训练习</a:t>
            </a:r>
            <a:r>
              <a:rPr lang="da-DK" dirty="0" smtClean="0">
                <a:latin typeface="+mj-lt"/>
              </a:rPr>
              <a:t> 2</a:t>
            </a:r>
            <a:endParaRPr lang="da-DK" dirty="0"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39973" y="1713452"/>
            <a:ext cx="2626822" cy="2626822"/>
            <a:chOff x="5655687" y="2485506"/>
            <a:chExt cx="2626822" cy="2626822"/>
          </a:xfrm>
        </p:grpSpPr>
        <p:sp>
          <p:nvSpPr>
            <p:cNvPr id="8" name="Rounded Rectangle 7"/>
            <p:cNvSpPr/>
            <p:nvPr/>
          </p:nvSpPr>
          <p:spPr>
            <a:xfrm>
              <a:off x="5655687" y="2485506"/>
              <a:ext cx="2626822" cy="2626822"/>
            </a:xfrm>
            <a:prstGeom prst="roundRect">
              <a:avLst>
                <a:gd name="adj" fmla="val 685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6909263" y="3739082"/>
              <a:ext cx="119669" cy="1196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/>
            <p:cNvSpPr/>
            <p:nvPr/>
          </p:nvSpPr>
          <p:spPr>
            <a:xfrm>
              <a:off x="5820304" y="2645316"/>
              <a:ext cx="119669" cy="11966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/>
            <p:cNvSpPr/>
            <p:nvPr/>
          </p:nvSpPr>
          <p:spPr>
            <a:xfrm>
              <a:off x="5820303" y="4834334"/>
              <a:ext cx="119669" cy="11966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/>
            <p:cNvSpPr/>
            <p:nvPr/>
          </p:nvSpPr>
          <p:spPr>
            <a:xfrm>
              <a:off x="8006550" y="4834334"/>
              <a:ext cx="119669" cy="11966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/>
            <p:cNvSpPr/>
            <p:nvPr/>
          </p:nvSpPr>
          <p:spPr>
            <a:xfrm>
              <a:off x="8006551" y="2645315"/>
              <a:ext cx="119669" cy="11966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32226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 smtClean="0"/>
              <a:t>高级</a:t>
            </a:r>
            <a:r>
              <a:rPr lang="en-US" altLang="zh-CN" dirty="0" smtClean="0"/>
              <a:t>TCP</a:t>
            </a:r>
            <a:r>
              <a:rPr lang="zh-CN" altLang="en-US" dirty="0" smtClean="0"/>
              <a:t>使用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</a:t>
            </a:r>
            <a:r>
              <a:rPr lang="zh-CN" altLang="en-US" dirty="0" smtClean="0"/>
              <a:t>服务器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 dirty="0" smtClean="0"/>
              <a:t>客户端界面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</a:t>
            </a:r>
            <a:r>
              <a:rPr lang="zh-CN" altLang="en-US" dirty="0"/>
              <a:t>通讯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 dirty="0" smtClean="0"/>
              <a:t>故障处理流程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65</a:t>
            </a:fld>
            <a:endParaRPr lang="en-US"/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51332" y="3314608"/>
            <a:ext cx="479425" cy="473075"/>
          </a:xfrm>
          <a:solidFill>
            <a:srgbClr val="00628B"/>
          </a:solidFill>
        </p:spPr>
        <p:txBody>
          <a:bodyPr vert="horz" lIns="0" tIns="0" rIns="0" bIns="0" numCol="1" rtlCol="0" anchor="ctr">
            <a:norm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030757" y="3314608"/>
            <a:ext cx="3298825" cy="473075"/>
          </a:xfrm>
          <a:solidFill>
            <a:srgbClr val="5DADCF"/>
          </a:solidFill>
          <a:ln>
            <a:noFill/>
          </a:ln>
        </p:spPr>
        <p:txBody>
          <a:bodyPr vert="horz" lIns="0" tIns="0" rIns="0" bIns="0" numCol="1" rtlCol="0" anchor="ctr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Modbus </a:t>
            </a:r>
            <a:r>
              <a:rPr lang="zh-CN" altLang="en-US" dirty="0">
                <a:solidFill>
                  <a:schemeClr val="bg1"/>
                </a:solidFill>
              </a:rPr>
              <a:t>服务器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59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</a:t>
            </a:r>
            <a:r>
              <a:rPr lang="zh-CN" altLang="en-US" dirty="0"/>
              <a:t>服务器</a:t>
            </a:r>
            <a:endParaRPr lang="en-SG" dirty="0"/>
          </a:p>
        </p:txBody>
      </p:sp>
      <p:sp>
        <p:nvSpPr>
          <p:cNvPr id="14" name="Pladsholder til indhold 2"/>
          <p:cNvSpPr txBox="1">
            <a:spLocks/>
          </p:cNvSpPr>
          <p:nvPr/>
        </p:nvSpPr>
        <p:spPr>
          <a:xfrm>
            <a:off x="281508" y="521012"/>
            <a:ext cx="4200716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600" dirty="0" smtClean="0">
                <a:solidFill>
                  <a:srgbClr val="262626"/>
                </a:solidFill>
              </a:rPr>
              <a:t>在任何</a:t>
            </a:r>
            <a:r>
              <a:rPr lang="en-GB" sz="1600" dirty="0" smtClean="0">
                <a:solidFill>
                  <a:srgbClr val="262626"/>
                </a:solidFill>
              </a:rPr>
              <a:t> TCP/IP </a:t>
            </a:r>
            <a:r>
              <a:rPr lang="zh-CN" altLang="en-US" sz="1600" dirty="0" smtClean="0">
                <a:solidFill>
                  <a:srgbClr val="262626"/>
                </a:solidFill>
              </a:rPr>
              <a:t>通讯之前，必须设置</a:t>
            </a:r>
            <a:r>
              <a:rPr lang="en-US" altLang="zh-CN" sz="1600" dirty="0" smtClean="0">
                <a:solidFill>
                  <a:srgbClr val="262626"/>
                </a:solidFill>
              </a:rPr>
              <a:t>PC</a:t>
            </a:r>
            <a:r>
              <a:rPr lang="zh-CN" altLang="en-US" sz="1600" dirty="0" smtClean="0">
                <a:solidFill>
                  <a:srgbClr val="262626"/>
                </a:solidFill>
              </a:rPr>
              <a:t>和机器人网络</a:t>
            </a:r>
            <a:endParaRPr lang="en-GB" sz="20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600" dirty="0" smtClean="0">
                <a:solidFill>
                  <a:srgbClr val="262626"/>
                </a:solidFill>
              </a:rPr>
              <a:t>在网络设备属性界面中设置：</a:t>
            </a: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IP </a:t>
            </a:r>
            <a:r>
              <a:rPr lang="zh-CN" altLang="en-US" sz="1400" dirty="0">
                <a:solidFill>
                  <a:srgbClr val="262626"/>
                </a:solidFill>
              </a:rPr>
              <a:t>地址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子网</a:t>
            </a:r>
            <a:r>
              <a:rPr lang="zh-CN" altLang="en-US" sz="1400" dirty="0" smtClean="0">
                <a:solidFill>
                  <a:srgbClr val="262626"/>
                </a:solidFill>
              </a:rPr>
              <a:t>掩码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altLang="zh-CN" sz="1600" dirty="0" smtClean="0">
                <a:solidFill>
                  <a:srgbClr val="262626"/>
                </a:solidFill>
              </a:rPr>
              <a:t>PC</a:t>
            </a:r>
            <a:r>
              <a:rPr lang="zh-CN" altLang="en-US" sz="1600" dirty="0" smtClean="0">
                <a:solidFill>
                  <a:srgbClr val="262626"/>
                </a:solidFill>
              </a:rPr>
              <a:t>和机器人</a:t>
            </a:r>
            <a:r>
              <a:rPr lang="en-US" altLang="zh-CN" sz="1600" dirty="0" smtClean="0">
                <a:solidFill>
                  <a:srgbClr val="262626"/>
                </a:solidFill>
              </a:rPr>
              <a:t>IP</a:t>
            </a:r>
            <a:r>
              <a:rPr lang="zh-CN" altLang="en-US" sz="1600" dirty="0" smtClean="0">
                <a:solidFill>
                  <a:srgbClr val="262626"/>
                </a:solidFill>
              </a:rPr>
              <a:t>地址应该除最后一个数，其他</a:t>
            </a:r>
            <a:r>
              <a:rPr lang="en-US" altLang="zh-CN" sz="1600" dirty="0" smtClean="0">
                <a:solidFill>
                  <a:srgbClr val="262626"/>
                </a:solidFill>
              </a:rPr>
              <a:t>3</a:t>
            </a:r>
            <a:r>
              <a:rPr lang="zh-CN" altLang="en-US" sz="1600" dirty="0" smtClean="0">
                <a:solidFill>
                  <a:srgbClr val="262626"/>
                </a:solidFill>
              </a:rPr>
              <a:t>个数相同，在这个案例中为：</a:t>
            </a: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192.16.17.x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600" dirty="0" smtClean="0">
                <a:solidFill>
                  <a:srgbClr val="262626"/>
                </a:solidFill>
              </a:rPr>
              <a:t>二者子网掩码都是：</a:t>
            </a: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255.255.255.0</a:t>
            </a:r>
          </a:p>
          <a:p>
            <a:pPr marL="0" indent="0">
              <a:buClr>
                <a:srgbClr val="99CC00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PC </a:t>
            </a:r>
            <a:r>
              <a:rPr lang="zh-CN" altLang="en-US" dirty="0" smtClean="0">
                <a:latin typeface="+mj-lt"/>
              </a:rPr>
              <a:t>网络设置</a:t>
            </a:r>
            <a:endParaRPr lang="da-DK" dirty="0">
              <a:latin typeface="+mj-lt"/>
            </a:endParaRPr>
          </a:p>
        </p:txBody>
      </p:sp>
      <p:pic>
        <p:nvPicPr>
          <p:cNvPr id="15" name="Picture 6" descr="C:\Users\ajp\AppData\Local\Temp\SNAGHTML86c5f0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224" y="588687"/>
            <a:ext cx="4204576" cy="445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98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indhold 2"/>
          <p:cNvSpPr txBox="1">
            <a:spLocks/>
          </p:cNvSpPr>
          <p:nvPr/>
        </p:nvSpPr>
        <p:spPr>
          <a:xfrm>
            <a:off x="281508" y="521012"/>
            <a:ext cx="3188892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600" dirty="0" smtClean="0">
                <a:solidFill>
                  <a:srgbClr val="262626"/>
                </a:solidFill>
              </a:rPr>
              <a:t>进入“设置机器人”，选择设置机器人网络</a:t>
            </a: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IP </a:t>
            </a:r>
            <a:r>
              <a:rPr lang="zh-CN" altLang="en-US" sz="1400" dirty="0" smtClean="0">
                <a:solidFill>
                  <a:srgbClr val="262626"/>
                </a:solidFill>
              </a:rPr>
              <a:t>地址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子网掩码</a:t>
            </a: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600" dirty="0" smtClean="0">
                <a:solidFill>
                  <a:srgbClr val="262626"/>
                </a:solidFill>
              </a:rPr>
              <a:t>IP </a:t>
            </a:r>
            <a:r>
              <a:rPr lang="zh-CN" altLang="en-US" sz="1600" dirty="0" smtClean="0">
                <a:solidFill>
                  <a:srgbClr val="262626"/>
                </a:solidFill>
              </a:rPr>
              <a:t>地址与</a:t>
            </a:r>
            <a:r>
              <a:rPr lang="en-US" altLang="zh-CN" sz="1600" dirty="0" smtClean="0">
                <a:solidFill>
                  <a:srgbClr val="262626"/>
                </a:solidFill>
              </a:rPr>
              <a:t>PC</a:t>
            </a:r>
            <a:r>
              <a:rPr lang="zh-CN" altLang="en-US" sz="1600" dirty="0" smtClean="0">
                <a:solidFill>
                  <a:srgbClr val="262626"/>
                </a:solidFill>
              </a:rPr>
              <a:t>除最后一个数，其他相同</a:t>
            </a: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192.16.17.x</a:t>
            </a: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600" dirty="0">
                <a:solidFill>
                  <a:srgbClr val="262626"/>
                </a:solidFill>
              </a:rPr>
              <a:t>子网</a:t>
            </a:r>
            <a:r>
              <a:rPr lang="zh-CN" altLang="en-US" sz="1600" dirty="0" smtClean="0">
                <a:solidFill>
                  <a:srgbClr val="262626"/>
                </a:solidFill>
              </a:rPr>
              <a:t>掩码都是</a:t>
            </a:r>
            <a:endParaRPr lang="en-GB" sz="2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255.255.255.0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</a:t>
            </a:r>
            <a:r>
              <a:rPr lang="zh-CN" altLang="en-US" dirty="0"/>
              <a:t>服务器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机器人网络设置</a:t>
            </a:r>
            <a:endParaRPr lang="da-DK" dirty="0">
              <a:latin typeface="+mj-lt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400" y="787518"/>
            <a:ext cx="5284253" cy="397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10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dsholder til indhold 2"/>
          <p:cNvSpPr txBox="1">
            <a:spLocks/>
          </p:cNvSpPr>
          <p:nvPr/>
        </p:nvSpPr>
        <p:spPr>
          <a:xfrm>
            <a:off x="281508" y="504000"/>
            <a:ext cx="7962900" cy="4897934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Modbus TCP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基于以太网通讯协议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通讯协议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协议设备间通讯的通用语言</a:t>
            </a:r>
            <a:r>
              <a:rPr lang="da-DK" sz="1400" dirty="0" smtClean="0">
                <a:solidFill>
                  <a:srgbClr val="262626"/>
                </a:solidFill>
              </a:rPr>
              <a:t>A 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可以在两个设备间传输数据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客户端</a:t>
            </a:r>
            <a:r>
              <a:rPr lang="en-US" altLang="zh-CN" sz="1400" dirty="0" smtClean="0">
                <a:solidFill>
                  <a:srgbClr val="262626"/>
                </a:solidFill>
              </a:rPr>
              <a:t>/</a:t>
            </a:r>
            <a:r>
              <a:rPr lang="zh-CN" altLang="en-US" sz="1400" dirty="0" smtClean="0">
                <a:solidFill>
                  <a:srgbClr val="262626"/>
                </a:solidFill>
              </a:rPr>
              <a:t>服务器的关系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</a:t>
            </a:r>
            <a:r>
              <a:rPr lang="zh-CN" altLang="en-US" dirty="0"/>
              <a:t>服务器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什么是</a:t>
            </a:r>
            <a:r>
              <a:rPr lang="da-DK" dirty="0" smtClean="0">
                <a:latin typeface="+mj-lt"/>
              </a:rPr>
              <a:t> TCP modbus</a:t>
            </a:r>
            <a:r>
              <a:rPr lang="zh-CN" altLang="en-US" dirty="0" smtClean="0">
                <a:latin typeface="+mj-lt"/>
              </a:rPr>
              <a:t>？</a:t>
            </a:r>
            <a:endParaRPr lang="da-DK" dirty="0">
              <a:latin typeface="+mj-lt"/>
            </a:endParaRPr>
          </a:p>
        </p:txBody>
      </p:sp>
      <p:grpSp>
        <p:nvGrpSpPr>
          <p:cNvPr id="18" name="Gruppe 2"/>
          <p:cNvGrpSpPr/>
          <p:nvPr/>
        </p:nvGrpSpPr>
        <p:grpSpPr>
          <a:xfrm>
            <a:off x="1943639" y="3166957"/>
            <a:ext cx="5256722" cy="864470"/>
            <a:chOff x="1829878" y="3386147"/>
            <a:chExt cx="5256722" cy="864470"/>
          </a:xfrm>
        </p:grpSpPr>
        <p:grpSp>
          <p:nvGrpSpPr>
            <p:cNvPr id="19" name="Gruppe 17"/>
            <p:cNvGrpSpPr/>
            <p:nvPr/>
          </p:nvGrpSpPr>
          <p:grpSpPr>
            <a:xfrm>
              <a:off x="3557079" y="3386147"/>
              <a:ext cx="3529521" cy="864468"/>
              <a:chOff x="3557079" y="3386147"/>
              <a:chExt cx="3529521" cy="864468"/>
            </a:xfrm>
          </p:grpSpPr>
          <p:cxnSp>
            <p:nvCxnSpPr>
              <p:cNvPr id="21" name="Lige forbindelse 11"/>
              <p:cNvCxnSpPr/>
              <p:nvPr/>
            </p:nvCxnSpPr>
            <p:spPr>
              <a:xfrm rot="16200000" flipH="1" flipV="1">
                <a:off x="4457078" y="2918382"/>
                <a:ext cx="1" cy="180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kstboks 14"/>
              <p:cNvSpPr txBox="1"/>
              <p:nvPr/>
            </p:nvSpPr>
            <p:spPr>
              <a:xfrm>
                <a:off x="3882607" y="3566474"/>
                <a:ext cx="12600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i="1" dirty="0"/>
                  <a:t>以太网</a:t>
                </a:r>
                <a:endParaRPr lang="da-DK" sz="1400" i="1" dirty="0"/>
              </a:p>
            </p:txBody>
          </p:sp>
          <p:sp>
            <p:nvSpPr>
              <p:cNvPr id="23" name="Afrundet rektangel 15"/>
              <p:cNvSpPr/>
              <p:nvPr/>
            </p:nvSpPr>
            <p:spPr>
              <a:xfrm>
                <a:off x="5359400" y="3386147"/>
                <a:ext cx="1727200" cy="864468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/>
                  <a:t>设备</a:t>
                </a:r>
                <a:r>
                  <a:rPr lang="da-DK" sz="1400" dirty="0" smtClean="0"/>
                  <a:t> 2</a:t>
                </a:r>
                <a:endParaRPr lang="da-DK" sz="1400" dirty="0"/>
              </a:p>
            </p:txBody>
          </p:sp>
        </p:grpSp>
        <p:sp>
          <p:nvSpPr>
            <p:cNvPr id="20" name="Afrundet rektangel 9"/>
            <p:cNvSpPr/>
            <p:nvPr/>
          </p:nvSpPr>
          <p:spPr>
            <a:xfrm>
              <a:off x="1829878" y="3386149"/>
              <a:ext cx="1727200" cy="864468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设备</a:t>
              </a:r>
              <a:r>
                <a:rPr lang="da-DK" sz="1400" dirty="0" smtClean="0"/>
                <a:t> 1</a:t>
              </a:r>
              <a:endParaRPr lang="da-DK" sz="1400" dirty="0"/>
            </a:p>
          </p:txBody>
        </p:sp>
      </p:grpSp>
      <p:sp>
        <p:nvSpPr>
          <p:cNvPr id="38" name="Rectangle 37"/>
          <p:cNvSpPr/>
          <p:nvPr/>
        </p:nvSpPr>
        <p:spPr>
          <a:xfrm rot="21093025">
            <a:off x="5179938" y="494778"/>
            <a:ext cx="2064470" cy="671202"/>
          </a:xfrm>
          <a:prstGeom prst="rect">
            <a:avLst/>
          </a:prstGeom>
          <a:solidFill>
            <a:srgbClr val="00628B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i="1" dirty="0" smtClean="0">
                <a:solidFill>
                  <a:schemeClr val="bg1"/>
                </a:solidFill>
              </a:rPr>
              <a:t>基础培训总结</a:t>
            </a:r>
            <a:endParaRPr lang="da-DK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58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indhold 2"/>
          <p:cNvSpPr txBox="1">
            <a:spLocks/>
          </p:cNvSpPr>
          <p:nvPr/>
        </p:nvSpPr>
        <p:spPr>
          <a:xfrm>
            <a:off x="281508" y="504000"/>
            <a:ext cx="7962900" cy="493835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服务器</a:t>
            </a:r>
            <a:endParaRPr lang="da-DK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一</a:t>
            </a:r>
            <a:r>
              <a:rPr lang="zh-CN" altLang="en-US" sz="1400" dirty="0" smtClean="0">
                <a:solidFill>
                  <a:srgbClr val="262626"/>
                </a:solidFill>
              </a:rPr>
              <a:t>个设备可以作为服务器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监听来自客户端的请求</a:t>
            </a: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客户端</a:t>
            </a:r>
            <a:endParaRPr lang="da-DK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其他设备作为客户端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发请求信息给服务器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每一</a:t>
            </a:r>
            <a:r>
              <a:rPr lang="zh-CN" altLang="en-US" sz="1400" dirty="0" smtClean="0">
                <a:solidFill>
                  <a:srgbClr val="262626"/>
                </a:solidFill>
              </a:rPr>
              <a:t>个设备必须有唯一的</a:t>
            </a:r>
            <a:r>
              <a:rPr lang="en-US" altLang="zh-CN" sz="1400" dirty="0" smtClean="0">
                <a:solidFill>
                  <a:srgbClr val="262626"/>
                </a:solidFill>
              </a:rPr>
              <a:t>IP</a:t>
            </a:r>
            <a:r>
              <a:rPr lang="zh-CN" altLang="en-US" sz="1400" dirty="0" smtClean="0">
                <a:solidFill>
                  <a:srgbClr val="262626"/>
                </a:solidFill>
              </a:rPr>
              <a:t>地址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</a:t>
            </a:r>
            <a:r>
              <a:rPr lang="zh-CN" altLang="en-US" dirty="0"/>
              <a:t>服务器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>
                <a:latin typeface="+mj-lt"/>
              </a:rPr>
              <a:t>客户端</a:t>
            </a:r>
            <a:r>
              <a:rPr lang="da-DK" dirty="0" smtClean="0">
                <a:latin typeface="+mj-lt"/>
              </a:rPr>
              <a:t> / </a:t>
            </a:r>
            <a:r>
              <a:rPr lang="zh-CN" altLang="en-US" dirty="0">
                <a:latin typeface="+mj-lt"/>
              </a:rPr>
              <a:t>服务器</a:t>
            </a:r>
            <a:endParaRPr lang="da-DK" dirty="0">
              <a:latin typeface="+mj-lt"/>
            </a:endParaRPr>
          </a:p>
        </p:txBody>
      </p:sp>
      <p:grpSp>
        <p:nvGrpSpPr>
          <p:cNvPr id="15" name="Gruppe 2"/>
          <p:cNvGrpSpPr/>
          <p:nvPr/>
        </p:nvGrpSpPr>
        <p:grpSpPr>
          <a:xfrm>
            <a:off x="1943639" y="3166957"/>
            <a:ext cx="5256722" cy="1287571"/>
            <a:chOff x="1829878" y="3386147"/>
            <a:chExt cx="5256722" cy="1287571"/>
          </a:xfrm>
        </p:grpSpPr>
        <p:grpSp>
          <p:nvGrpSpPr>
            <p:cNvPr id="16" name="Gruppe 17"/>
            <p:cNvGrpSpPr/>
            <p:nvPr/>
          </p:nvGrpSpPr>
          <p:grpSpPr>
            <a:xfrm>
              <a:off x="1990998" y="3386147"/>
              <a:ext cx="5095602" cy="1287571"/>
              <a:chOff x="1990998" y="3386147"/>
              <a:chExt cx="5095602" cy="1287571"/>
            </a:xfrm>
          </p:grpSpPr>
          <p:cxnSp>
            <p:nvCxnSpPr>
              <p:cNvPr id="25" name="Lige forbindelse 11"/>
              <p:cNvCxnSpPr/>
              <p:nvPr/>
            </p:nvCxnSpPr>
            <p:spPr>
              <a:xfrm rot="16200000" flipH="1" flipV="1">
                <a:off x="4457078" y="2918382"/>
                <a:ext cx="1" cy="180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kstboks 12"/>
              <p:cNvSpPr txBox="1"/>
              <p:nvPr/>
            </p:nvSpPr>
            <p:spPr>
              <a:xfrm>
                <a:off x="1990998" y="4350382"/>
                <a:ext cx="15660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400" i="1" dirty="0" smtClean="0"/>
                  <a:t>Modbus </a:t>
                </a:r>
                <a:r>
                  <a:rPr lang="zh-CN" altLang="en-US" sz="1400" i="1" dirty="0"/>
                  <a:t>客户端</a:t>
                </a:r>
                <a:endParaRPr lang="da-DK" sz="1400" i="1" dirty="0"/>
              </a:p>
            </p:txBody>
          </p:sp>
          <p:sp>
            <p:nvSpPr>
              <p:cNvPr id="27" name="Tekstboks 13"/>
              <p:cNvSpPr txBox="1"/>
              <p:nvPr/>
            </p:nvSpPr>
            <p:spPr>
              <a:xfrm>
                <a:off x="5593000" y="4365941"/>
                <a:ext cx="14936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400" i="1" dirty="0" smtClean="0"/>
                  <a:t>Modbus </a:t>
                </a:r>
                <a:r>
                  <a:rPr lang="zh-CN" altLang="en-US" sz="1400" i="1" dirty="0"/>
                  <a:t>服务器</a:t>
                </a:r>
                <a:endParaRPr lang="da-DK" sz="1400" i="1" dirty="0"/>
              </a:p>
            </p:txBody>
          </p:sp>
          <p:sp>
            <p:nvSpPr>
              <p:cNvPr id="28" name="Afrundet rektangel 15"/>
              <p:cNvSpPr/>
              <p:nvPr/>
            </p:nvSpPr>
            <p:spPr>
              <a:xfrm>
                <a:off x="5359400" y="3386147"/>
                <a:ext cx="1727200" cy="864468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/>
                  <a:t>设备 </a:t>
                </a:r>
                <a:r>
                  <a:rPr lang="da-DK" sz="1400" dirty="0" smtClean="0"/>
                  <a:t>2</a:t>
                </a:r>
                <a:endParaRPr lang="da-DK" sz="1400" dirty="0"/>
              </a:p>
            </p:txBody>
          </p:sp>
        </p:grpSp>
        <p:sp>
          <p:nvSpPr>
            <p:cNvPr id="24" name="Afrundet rektangel 9"/>
            <p:cNvSpPr/>
            <p:nvPr/>
          </p:nvSpPr>
          <p:spPr>
            <a:xfrm>
              <a:off x="1829878" y="3386149"/>
              <a:ext cx="1727200" cy="864468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设备</a:t>
              </a:r>
              <a:r>
                <a:rPr lang="da-DK" sz="1400" dirty="0" smtClean="0"/>
                <a:t> 1</a:t>
              </a:r>
              <a:endParaRPr lang="da-DK" sz="1400" dirty="0"/>
            </a:p>
          </p:txBody>
        </p:sp>
      </p:grpSp>
      <p:sp>
        <p:nvSpPr>
          <p:cNvPr id="17" name="Rectangle 16"/>
          <p:cNvSpPr/>
          <p:nvPr/>
        </p:nvSpPr>
        <p:spPr>
          <a:xfrm rot="21093025">
            <a:off x="5179938" y="494778"/>
            <a:ext cx="2064470" cy="671202"/>
          </a:xfrm>
          <a:prstGeom prst="rect">
            <a:avLst/>
          </a:prstGeom>
          <a:solidFill>
            <a:srgbClr val="00628B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i="1" dirty="0" smtClean="0">
                <a:solidFill>
                  <a:schemeClr val="bg1"/>
                </a:solidFill>
              </a:rPr>
              <a:t>基础培训总结</a:t>
            </a:r>
            <a:endParaRPr lang="da-DK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15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 smtClean="0"/>
              <a:t>如何用脚本代码</a:t>
            </a:r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433908" y="895813"/>
            <a:ext cx="4728642" cy="415032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用脚本代码有几个方法</a:t>
            </a:r>
            <a:r>
              <a:rPr lang="en-US" sz="1800" dirty="0" smtClean="0">
                <a:solidFill>
                  <a:srgbClr val="262626"/>
                </a:solidFill>
              </a:rPr>
              <a:t> </a:t>
            </a:r>
            <a:endParaRPr lang="en-US" sz="1800" dirty="0">
              <a:solidFill>
                <a:srgbClr val="262626"/>
              </a:solidFill>
            </a:endParaRPr>
          </a:p>
          <a:p>
            <a:pPr lvl="1" defTabSz="457200">
              <a:lnSpc>
                <a:spcPct val="200000"/>
              </a:lnSpc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</a:rPr>
              <a:t> </a:t>
            </a:r>
            <a:r>
              <a:rPr lang="zh-CN" altLang="en-US" sz="1600" dirty="0">
                <a:solidFill>
                  <a:srgbClr val="262626"/>
                </a:solidFill>
              </a:rPr>
              <a:t>赋值</a:t>
            </a:r>
            <a:endParaRPr lang="en-US" sz="1600" dirty="0" smtClean="0">
              <a:solidFill>
                <a:srgbClr val="262626"/>
              </a:solidFill>
            </a:endParaRPr>
          </a:p>
          <a:p>
            <a:pPr lvl="1" defTabSz="457200">
              <a:lnSpc>
                <a:spcPct val="200000"/>
              </a:lnSpc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</a:rPr>
              <a:t> </a:t>
            </a:r>
            <a:r>
              <a:rPr lang="zh-CN" altLang="en-US" sz="1600" dirty="0" smtClean="0">
                <a:solidFill>
                  <a:srgbClr val="262626"/>
                </a:solidFill>
              </a:rPr>
              <a:t>脚本代码</a:t>
            </a:r>
            <a:r>
              <a:rPr lang="en-US" altLang="zh-CN" sz="1600" dirty="0" smtClean="0">
                <a:solidFill>
                  <a:srgbClr val="262626"/>
                </a:solidFill>
              </a:rPr>
              <a:t>——</a:t>
            </a:r>
            <a:r>
              <a:rPr lang="zh-CN" altLang="en-US" sz="1600" dirty="0" smtClean="0">
                <a:solidFill>
                  <a:srgbClr val="262626"/>
                </a:solidFill>
              </a:rPr>
              <a:t>线性</a:t>
            </a:r>
            <a:endParaRPr lang="en-US" sz="1600" dirty="0" smtClean="0">
              <a:solidFill>
                <a:srgbClr val="262626"/>
              </a:solidFill>
            </a:endParaRPr>
          </a:p>
          <a:p>
            <a:pPr lvl="1" defTabSz="457200">
              <a:lnSpc>
                <a:spcPct val="200000"/>
              </a:lnSpc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</a:rPr>
              <a:t> </a:t>
            </a:r>
            <a:r>
              <a:rPr lang="zh-CN" altLang="en-US" sz="1600" dirty="0" smtClean="0">
                <a:solidFill>
                  <a:srgbClr val="262626"/>
                </a:solidFill>
              </a:rPr>
              <a:t>脚本代码</a:t>
            </a:r>
            <a:r>
              <a:rPr lang="en-US" altLang="zh-CN" sz="1600" dirty="0" smtClean="0">
                <a:solidFill>
                  <a:srgbClr val="262626"/>
                </a:solidFill>
              </a:rPr>
              <a:t>——</a:t>
            </a:r>
            <a:r>
              <a:rPr lang="zh-CN" altLang="en-US" sz="1600" dirty="0" smtClean="0">
                <a:solidFill>
                  <a:srgbClr val="262626"/>
                </a:solidFill>
              </a:rPr>
              <a:t>文件</a:t>
            </a:r>
            <a:endParaRPr lang="en-US" sz="1600" dirty="0" smtClean="0">
              <a:solidFill>
                <a:srgbClr val="262626"/>
              </a:solidFill>
            </a:endParaRPr>
          </a:p>
          <a:p>
            <a:pPr lvl="1" defTabSz="457200">
              <a:lnSpc>
                <a:spcPct val="200000"/>
              </a:lnSpc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</a:rPr>
              <a:t> </a:t>
            </a:r>
            <a:r>
              <a:rPr lang="zh-CN" altLang="en-US" sz="1600" dirty="0" smtClean="0">
                <a:solidFill>
                  <a:srgbClr val="262626"/>
                </a:solidFill>
              </a:rPr>
              <a:t>调用功能</a:t>
            </a:r>
            <a:endParaRPr lang="en-US" sz="1600" dirty="0" smtClean="0">
              <a:solidFill>
                <a:srgbClr val="262626"/>
              </a:solidFill>
            </a:endParaRPr>
          </a:p>
          <a:p>
            <a:pPr lvl="1" defTabSz="457200">
              <a:lnSpc>
                <a:spcPct val="200000"/>
              </a:lnSpc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</a:rPr>
              <a:t> </a:t>
            </a:r>
            <a:r>
              <a:rPr lang="zh-CN" altLang="en-US" sz="1600" dirty="0" smtClean="0">
                <a:solidFill>
                  <a:srgbClr val="262626"/>
                </a:solidFill>
              </a:rPr>
              <a:t>客户端界面</a:t>
            </a:r>
            <a:endParaRPr lang="en-GB" sz="16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en-GB" sz="10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AED35B"/>
              </a:buClr>
              <a:buNone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3">
              <a:buClr>
                <a:srgbClr val="AED35B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7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dsholder til indhold 2"/>
          <p:cNvSpPr txBox="1">
            <a:spLocks/>
          </p:cNvSpPr>
          <p:nvPr/>
        </p:nvSpPr>
        <p:spPr>
          <a:xfrm>
            <a:off x="281508" y="504000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可用于</a:t>
            </a:r>
            <a:r>
              <a:rPr lang="en-GB" sz="1800" dirty="0" smtClean="0">
                <a:solidFill>
                  <a:srgbClr val="262626"/>
                </a:solidFill>
              </a:rPr>
              <a:t>Modbus TCP </a:t>
            </a:r>
            <a:r>
              <a:rPr lang="zh-CN" altLang="en-US" sz="1800" dirty="0" smtClean="0">
                <a:solidFill>
                  <a:srgbClr val="262626"/>
                </a:solidFill>
              </a:rPr>
              <a:t>的数据类型</a:t>
            </a: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地址范围</a:t>
            </a:r>
            <a:endParaRPr lang="da-DK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每一</a:t>
            </a:r>
            <a:r>
              <a:rPr lang="zh-CN" altLang="en-US" sz="1400" dirty="0" smtClean="0">
                <a:solidFill>
                  <a:srgbClr val="262626"/>
                </a:solidFill>
              </a:rPr>
              <a:t>个数字信号和寄存器有唯一的地址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地址在供应商提供的文件中定义</a:t>
            </a:r>
            <a:endParaRPr lang="en-GB" sz="1400" dirty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</a:t>
            </a:r>
            <a:r>
              <a:rPr lang="zh-CN" altLang="en-US" dirty="0"/>
              <a:t>服务器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数据类型</a:t>
            </a:r>
            <a:endParaRPr lang="da-DK" dirty="0">
              <a:latin typeface="+mj-lt"/>
            </a:endParaRPr>
          </a:p>
        </p:txBody>
      </p:sp>
      <p:graphicFrame>
        <p:nvGraphicFramePr>
          <p:cNvPr id="21" name="Tabel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310842"/>
              </p:ext>
            </p:extLst>
          </p:nvPr>
        </p:nvGraphicFramePr>
        <p:xfrm>
          <a:off x="1581629" y="2106049"/>
          <a:ext cx="6381377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2806"/>
                <a:gridCol w="925812"/>
                <a:gridCol w="1932759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数字输入（</a:t>
                      </a:r>
                      <a:r>
                        <a:rPr lang="da-DK" sz="14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Digital inputs</a:t>
                      </a:r>
                      <a:r>
                        <a:rPr lang="zh-CN" altLang="en-US" sz="14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）</a:t>
                      </a:r>
                      <a:endParaRPr lang="da-DK" sz="14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smtClean="0"/>
                        <a:t>On/Off</a:t>
                      </a:r>
                      <a:endParaRPr lang="da-DK" sz="14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i="1" dirty="0" smtClean="0"/>
                        <a:t>技术文件来源于设备供应商</a:t>
                      </a:r>
                      <a:endParaRPr lang="da-DK" sz="1400" i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数字输出（</a:t>
                      </a:r>
                      <a:r>
                        <a:rPr lang="da-DK" sz="14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Digital outputs</a:t>
                      </a:r>
                      <a:r>
                        <a:rPr lang="zh-CN" altLang="en-US" sz="14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）</a:t>
                      </a:r>
                      <a:endParaRPr lang="da-DK" sz="14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smtClean="0"/>
                        <a:t>On/Off</a:t>
                      </a:r>
                      <a:endParaRPr lang="da-DK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a-DK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寄存器输入（</a:t>
                      </a:r>
                      <a:r>
                        <a:rPr lang="da-DK" sz="14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Register inputs</a:t>
                      </a:r>
                      <a:r>
                        <a:rPr lang="zh-CN" altLang="en-US" sz="14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）</a:t>
                      </a:r>
                      <a:endParaRPr lang="da-DK" sz="14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smtClean="0"/>
                        <a:t>16 bit</a:t>
                      </a:r>
                      <a:endParaRPr lang="da-DK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a-DK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寄存器输出（</a:t>
                      </a:r>
                      <a:r>
                        <a:rPr lang="da-DK" sz="14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Register outputs</a:t>
                      </a:r>
                      <a:r>
                        <a:rPr lang="zh-CN" altLang="en-US" sz="14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）</a:t>
                      </a:r>
                      <a:endParaRPr lang="da-DK" sz="14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dirty="0" smtClean="0"/>
                        <a:t>16 bit</a:t>
                      </a:r>
                      <a:endParaRPr lang="da-DK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a-DK" sz="1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el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342874"/>
              </p:ext>
            </p:extLst>
          </p:nvPr>
        </p:nvGraphicFramePr>
        <p:xfrm>
          <a:off x="1581628" y="1594786"/>
          <a:ext cx="638137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233"/>
                <a:gridCol w="939318"/>
                <a:gridCol w="1930827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b="1" dirty="0" smtClean="0">
                          <a:solidFill>
                            <a:schemeClr val="dk1"/>
                          </a:solidFill>
                          <a:latin typeface="+mn-lt"/>
                        </a:rPr>
                        <a:t>数据类型</a:t>
                      </a:r>
                      <a:endParaRPr lang="da-DK" sz="1400" b="1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 smtClean="0"/>
                        <a:t>值</a:t>
                      </a:r>
                      <a:endParaRPr lang="da-DK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 smtClean="0"/>
                        <a:t>地址范围</a:t>
                      </a:r>
                      <a:endParaRPr lang="da-DK" sz="1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 rot="21093025">
            <a:off x="5179938" y="494778"/>
            <a:ext cx="2064470" cy="671202"/>
          </a:xfrm>
          <a:prstGeom prst="rect">
            <a:avLst/>
          </a:prstGeom>
          <a:solidFill>
            <a:srgbClr val="00628B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i="1" dirty="0" smtClean="0">
                <a:solidFill>
                  <a:schemeClr val="bg1"/>
                </a:solidFill>
              </a:rPr>
              <a:t>基本培训总结</a:t>
            </a:r>
            <a:endParaRPr lang="da-DK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1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indhold 2"/>
          <p:cNvSpPr txBox="1">
            <a:spLocks/>
          </p:cNvSpPr>
          <p:nvPr/>
        </p:nvSpPr>
        <p:spPr>
          <a:xfrm>
            <a:off x="281508" y="504000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基本培训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包含如何用机器人作为客户端并连接到服务器</a:t>
            </a:r>
            <a:endParaRPr lang="en-SG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高级培训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将包含优傲控制箱作为服务器并且接收客户端连接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6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6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6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</a:t>
            </a:r>
            <a:r>
              <a:rPr lang="zh-CN" altLang="en-US" dirty="0"/>
              <a:t>服务器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 smtClean="0">
                <a:latin typeface="+mj-lt"/>
              </a:rPr>
              <a:t>UR Modbus </a:t>
            </a:r>
            <a:r>
              <a:rPr lang="zh-CN" altLang="en-US" dirty="0">
                <a:latin typeface="+mj-lt"/>
              </a:rPr>
              <a:t>服务器</a:t>
            </a:r>
            <a:endParaRPr lang="da-DK" dirty="0">
              <a:latin typeface="+mj-lt"/>
            </a:endParaRPr>
          </a:p>
        </p:txBody>
      </p:sp>
      <p:grpSp>
        <p:nvGrpSpPr>
          <p:cNvPr id="11" name="Gruppe 18"/>
          <p:cNvGrpSpPr/>
          <p:nvPr/>
        </p:nvGrpSpPr>
        <p:grpSpPr>
          <a:xfrm>
            <a:off x="2050051" y="2660353"/>
            <a:ext cx="5218850" cy="2378900"/>
            <a:chOff x="3095976" y="4149080"/>
            <a:chExt cx="5218850" cy="2378900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5954" y="5145638"/>
              <a:ext cx="1181125" cy="1018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171" y="4149080"/>
              <a:ext cx="859804" cy="497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5754" y="5145638"/>
              <a:ext cx="1181125" cy="1018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976" y="5145638"/>
              <a:ext cx="1181125" cy="1018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Lige forbindelse 27"/>
            <p:cNvCxnSpPr/>
            <p:nvPr/>
          </p:nvCxnSpPr>
          <p:spPr>
            <a:xfrm flipH="1" flipV="1">
              <a:off x="7473606" y="4868356"/>
              <a:ext cx="1" cy="277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ge forbindelse 28"/>
            <p:cNvCxnSpPr/>
            <p:nvPr/>
          </p:nvCxnSpPr>
          <p:spPr>
            <a:xfrm flipH="1" flipV="1">
              <a:off x="5674124" y="4868356"/>
              <a:ext cx="1" cy="277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Lige forbindelse 29"/>
            <p:cNvCxnSpPr/>
            <p:nvPr/>
          </p:nvCxnSpPr>
          <p:spPr>
            <a:xfrm flipH="1" flipV="1">
              <a:off x="3878539" y="4868356"/>
              <a:ext cx="1" cy="277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ge forbindelse 30"/>
            <p:cNvCxnSpPr/>
            <p:nvPr/>
          </p:nvCxnSpPr>
          <p:spPr>
            <a:xfrm flipH="1" flipV="1">
              <a:off x="6523165" y="4591074"/>
              <a:ext cx="1" cy="277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Lige forbindelse 31"/>
            <p:cNvCxnSpPr/>
            <p:nvPr/>
          </p:nvCxnSpPr>
          <p:spPr>
            <a:xfrm rot="16200000" flipH="1" flipV="1">
              <a:off x="5723888" y="2712481"/>
              <a:ext cx="1" cy="432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kstboks 32"/>
            <p:cNvSpPr txBox="1"/>
            <p:nvPr/>
          </p:nvSpPr>
          <p:spPr>
            <a:xfrm>
              <a:off x="6840392" y="4231317"/>
              <a:ext cx="147443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400" i="1" dirty="0" smtClean="0"/>
                <a:t>Modbus </a:t>
              </a:r>
              <a:r>
                <a:rPr lang="zh-CN" altLang="en-US" sz="1400" i="1" dirty="0"/>
                <a:t>客户端</a:t>
              </a:r>
              <a:endParaRPr lang="da-DK" sz="1400" i="1" dirty="0"/>
            </a:p>
          </p:txBody>
        </p:sp>
        <p:sp>
          <p:nvSpPr>
            <p:cNvPr id="25" name="Tekstboks 33"/>
            <p:cNvSpPr txBox="1"/>
            <p:nvPr/>
          </p:nvSpPr>
          <p:spPr>
            <a:xfrm>
              <a:off x="5094128" y="6220203"/>
              <a:ext cx="143951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400" i="1" dirty="0" smtClean="0"/>
                <a:t>Modbus </a:t>
              </a:r>
              <a:r>
                <a:rPr lang="zh-CN" altLang="en-US" sz="1400" i="1" dirty="0"/>
                <a:t>服务器</a:t>
              </a:r>
              <a:endParaRPr lang="da-DK" sz="1400" i="1" dirty="0"/>
            </a:p>
          </p:txBody>
        </p:sp>
        <p:sp>
          <p:nvSpPr>
            <p:cNvPr id="26" name="Tekstboks 34"/>
            <p:cNvSpPr txBox="1"/>
            <p:nvPr/>
          </p:nvSpPr>
          <p:spPr>
            <a:xfrm>
              <a:off x="4464128" y="4609993"/>
              <a:ext cx="126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i="1" dirty="0"/>
                <a:t>以太网</a:t>
              </a:r>
              <a:endParaRPr lang="da-DK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77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dsholder til indhold 2"/>
          <p:cNvSpPr txBox="1">
            <a:spLocks/>
          </p:cNvSpPr>
          <p:nvPr/>
        </p:nvSpPr>
        <p:spPr>
          <a:xfrm>
            <a:off x="281508" y="504000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Modbus </a:t>
            </a:r>
            <a:r>
              <a:rPr lang="zh-CN" altLang="en-US" sz="1800" dirty="0" smtClean="0">
                <a:solidFill>
                  <a:srgbClr val="262626"/>
                </a:solidFill>
              </a:rPr>
              <a:t>服务器总是运行在优傲控制箱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400" dirty="0" smtClean="0">
                <a:solidFill>
                  <a:srgbClr val="262626"/>
                </a:solidFill>
              </a:rPr>
              <a:t>IP </a:t>
            </a:r>
            <a:r>
              <a:rPr lang="zh-CN" altLang="en-US" sz="1400" dirty="0" smtClean="0">
                <a:solidFill>
                  <a:srgbClr val="262626"/>
                </a:solidFill>
              </a:rPr>
              <a:t>地址：</a:t>
            </a:r>
            <a:r>
              <a:rPr lang="en-SG" sz="1400" dirty="0" smtClean="0">
                <a:solidFill>
                  <a:srgbClr val="262626"/>
                </a:solidFill>
              </a:rPr>
              <a:t>	</a:t>
            </a:r>
            <a:r>
              <a:rPr lang="zh-CN" altLang="en-US" sz="1400" dirty="0" smtClean="0">
                <a:solidFill>
                  <a:srgbClr val="262626"/>
                </a:solidFill>
              </a:rPr>
              <a:t>在机器人设置菜单中设置</a:t>
            </a:r>
            <a:endParaRPr lang="en-SG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端口</a:t>
            </a:r>
            <a:r>
              <a:rPr lang="zh-CN" altLang="en-US" sz="1400" dirty="0" smtClean="0">
                <a:solidFill>
                  <a:srgbClr val="262626"/>
                </a:solidFill>
              </a:rPr>
              <a:t>号：</a:t>
            </a:r>
            <a:r>
              <a:rPr lang="en-SG" sz="1400" dirty="0" smtClean="0">
                <a:solidFill>
                  <a:srgbClr val="262626"/>
                </a:solidFill>
              </a:rPr>
              <a:t>	502 </a:t>
            </a:r>
            <a:r>
              <a:rPr lang="zh-CN" altLang="en-US" sz="1400" dirty="0" smtClean="0">
                <a:solidFill>
                  <a:srgbClr val="262626"/>
                </a:solidFill>
              </a:rPr>
              <a:t>（不需要设置）</a:t>
            </a:r>
            <a:endParaRPr lang="en-SG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特征：</a:t>
            </a: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Modbus </a:t>
            </a:r>
            <a:r>
              <a:rPr lang="zh-CN" altLang="en-US" sz="1400" dirty="0" smtClean="0">
                <a:solidFill>
                  <a:srgbClr val="262626"/>
                </a:solidFill>
              </a:rPr>
              <a:t>服务器传输机器人状态信息，包括：</a:t>
            </a:r>
            <a:endParaRPr lang="da-DK" sz="6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关节角度</a:t>
            </a:r>
            <a:r>
              <a:rPr lang="en-US" altLang="zh-CN" sz="1000" dirty="0" smtClean="0">
                <a:solidFill>
                  <a:srgbClr val="262626"/>
                </a:solidFill>
              </a:rPr>
              <a:t>/</a:t>
            </a:r>
            <a:r>
              <a:rPr lang="zh-CN" altLang="en-US" sz="1000" dirty="0" smtClean="0">
                <a:solidFill>
                  <a:srgbClr val="262626"/>
                </a:solidFill>
              </a:rPr>
              <a:t>速度</a:t>
            </a:r>
            <a:r>
              <a:rPr lang="en-US" altLang="zh-CN" sz="1000" dirty="0" smtClean="0">
                <a:solidFill>
                  <a:srgbClr val="262626"/>
                </a:solidFill>
              </a:rPr>
              <a:t>/</a:t>
            </a:r>
            <a:r>
              <a:rPr lang="zh-CN" altLang="en-US" sz="1000" dirty="0" smtClean="0">
                <a:solidFill>
                  <a:srgbClr val="262626"/>
                </a:solidFill>
              </a:rPr>
              <a:t>电流</a:t>
            </a:r>
            <a:r>
              <a:rPr lang="en-US" altLang="zh-CN" sz="1000" dirty="0" smtClean="0">
                <a:solidFill>
                  <a:srgbClr val="262626"/>
                </a:solidFill>
              </a:rPr>
              <a:t>/</a:t>
            </a:r>
            <a:r>
              <a:rPr lang="zh-CN" altLang="en-US" sz="1000" dirty="0" smtClean="0">
                <a:solidFill>
                  <a:srgbClr val="262626"/>
                </a:solidFill>
              </a:rPr>
              <a:t>温度</a:t>
            </a:r>
            <a:endParaRPr lang="en-SG" sz="10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en-SG" sz="1000" dirty="0" smtClean="0">
                <a:solidFill>
                  <a:srgbClr val="262626"/>
                </a:solidFill>
              </a:rPr>
              <a:t>TCP </a:t>
            </a:r>
            <a:r>
              <a:rPr lang="zh-CN" altLang="en-US" sz="1000" dirty="0" smtClean="0">
                <a:solidFill>
                  <a:srgbClr val="262626"/>
                </a:solidFill>
              </a:rPr>
              <a:t>位置</a:t>
            </a:r>
            <a:r>
              <a:rPr lang="en-US" altLang="zh-CN" sz="1000" dirty="0" smtClean="0">
                <a:solidFill>
                  <a:srgbClr val="262626"/>
                </a:solidFill>
              </a:rPr>
              <a:t>/</a:t>
            </a:r>
            <a:r>
              <a:rPr lang="zh-CN" altLang="en-US" sz="1000" dirty="0" smtClean="0">
                <a:solidFill>
                  <a:srgbClr val="262626"/>
                </a:solidFill>
              </a:rPr>
              <a:t>速度</a:t>
            </a:r>
            <a:r>
              <a:rPr lang="en-US" altLang="zh-CN" sz="1000" dirty="0" smtClean="0">
                <a:solidFill>
                  <a:srgbClr val="262626"/>
                </a:solidFill>
              </a:rPr>
              <a:t>/</a:t>
            </a:r>
            <a:r>
              <a:rPr lang="zh-CN" altLang="en-US" sz="1000" dirty="0" smtClean="0">
                <a:solidFill>
                  <a:srgbClr val="262626"/>
                </a:solidFill>
              </a:rPr>
              <a:t>偏移值</a:t>
            </a:r>
            <a:endParaRPr lang="en-SG" sz="10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程序状态</a:t>
            </a:r>
            <a:r>
              <a:rPr lang="en-US" altLang="zh-CN" sz="1000" dirty="0" smtClean="0">
                <a:solidFill>
                  <a:srgbClr val="262626"/>
                </a:solidFill>
              </a:rPr>
              <a:t>—</a:t>
            </a:r>
            <a:r>
              <a:rPr lang="zh-CN" altLang="en-US" sz="1000" dirty="0" smtClean="0">
                <a:solidFill>
                  <a:srgbClr val="262626"/>
                </a:solidFill>
              </a:rPr>
              <a:t>急停</a:t>
            </a:r>
            <a:r>
              <a:rPr lang="en-US" altLang="zh-CN" sz="1000" dirty="0" smtClean="0">
                <a:solidFill>
                  <a:srgbClr val="262626"/>
                </a:solidFill>
              </a:rPr>
              <a:t>/</a:t>
            </a:r>
            <a:r>
              <a:rPr lang="zh-CN" altLang="en-US" sz="1000" dirty="0" smtClean="0">
                <a:solidFill>
                  <a:srgbClr val="262626"/>
                </a:solidFill>
              </a:rPr>
              <a:t>示教模式等</a:t>
            </a:r>
            <a:endParaRPr lang="en-SG" sz="10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可以远程读写</a:t>
            </a:r>
            <a:r>
              <a:rPr lang="da-DK" sz="1400" dirty="0" smtClean="0">
                <a:solidFill>
                  <a:srgbClr val="262626"/>
                </a:solidFill>
              </a:rPr>
              <a:t>I/O </a:t>
            </a:r>
            <a:r>
              <a:rPr lang="zh-CN" altLang="en-US" sz="1400" dirty="0" smtClean="0">
                <a:solidFill>
                  <a:srgbClr val="262626"/>
                </a:solidFill>
              </a:rPr>
              <a:t>信号</a:t>
            </a:r>
            <a:endParaRPr lang="en-SG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en-SG" sz="1000" dirty="0" smtClean="0">
                <a:solidFill>
                  <a:srgbClr val="262626"/>
                </a:solidFill>
              </a:rPr>
              <a:t>I/O </a:t>
            </a:r>
            <a:r>
              <a:rPr lang="zh-CN" altLang="en-US" sz="1000" dirty="0" smtClean="0">
                <a:solidFill>
                  <a:srgbClr val="262626"/>
                </a:solidFill>
              </a:rPr>
              <a:t>状态传输</a:t>
            </a:r>
            <a:endParaRPr lang="en-SG" sz="10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远程设备可以控制输出</a:t>
            </a:r>
            <a:endParaRPr lang="en-SG" sz="10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0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通用寄存器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en-SG" sz="1000" dirty="0" smtClean="0">
                <a:solidFill>
                  <a:srgbClr val="262626"/>
                </a:solidFill>
              </a:rPr>
              <a:t>128 </a:t>
            </a:r>
            <a:r>
              <a:rPr lang="zh-CN" altLang="en-US" sz="1000" dirty="0" smtClean="0">
                <a:solidFill>
                  <a:srgbClr val="262626"/>
                </a:solidFill>
              </a:rPr>
              <a:t>个寄存器</a:t>
            </a:r>
            <a:endParaRPr lang="en-SG" sz="10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05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寄存器地址详细列表在技术支持网站可找到</a:t>
            </a:r>
            <a:endParaRPr lang="en-SG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SG" sz="18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</a:t>
            </a:r>
            <a:r>
              <a:rPr lang="zh-CN" altLang="en-US" dirty="0"/>
              <a:t>服务器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 smtClean="0">
                <a:latin typeface="+mj-lt"/>
              </a:rPr>
              <a:t>Modbus </a:t>
            </a:r>
            <a:r>
              <a:rPr lang="zh-CN" altLang="en-US" dirty="0" smtClean="0">
                <a:latin typeface="+mj-lt"/>
              </a:rPr>
              <a:t>服务器特征</a:t>
            </a:r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22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indhold 2"/>
          <p:cNvSpPr txBox="1">
            <a:spLocks/>
          </p:cNvSpPr>
          <p:nvPr/>
        </p:nvSpPr>
        <p:spPr>
          <a:xfrm>
            <a:off x="242595" y="504000"/>
            <a:ext cx="79632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机器人自己服务器</a:t>
            </a: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IP </a:t>
            </a:r>
            <a:r>
              <a:rPr lang="zh-CN" altLang="en-US" sz="1400" dirty="0" smtClean="0">
                <a:solidFill>
                  <a:srgbClr val="262626"/>
                </a:solidFill>
              </a:rPr>
              <a:t>地址：</a:t>
            </a:r>
            <a:r>
              <a:rPr lang="en-US" sz="1400" dirty="0" smtClean="0">
                <a:solidFill>
                  <a:srgbClr val="262626"/>
                </a:solidFill>
              </a:rPr>
              <a:t>	127.0.0.1</a:t>
            </a: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读</a:t>
            </a:r>
            <a:r>
              <a:rPr lang="en-US" altLang="zh-CN" sz="1800" dirty="0" smtClean="0">
                <a:solidFill>
                  <a:srgbClr val="262626"/>
                </a:solidFill>
              </a:rPr>
              <a:t>TCP</a:t>
            </a:r>
            <a:r>
              <a:rPr lang="zh-CN" altLang="en-US" sz="1800" dirty="0" smtClean="0">
                <a:solidFill>
                  <a:srgbClr val="262626"/>
                </a:solidFill>
              </a:rPr>
              <a:t>位置</a:t>
            </a: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寄存器地址：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en-GB" sz="1000" dirty="0" smtClean="0"/>
              <a:t>400 </a:t>
            </a:r>
            <a:r>
              <a:rPr lang="en-GB" sz="1000" dirty="0"/>
              <a:t>TCP-x </a:t>
            </a:r>
            <a:r>
              <a:rPr lang="zh-CN" altLang="en-US" sz="1000" dirty="0" smtClean="0"/>
              <a:t>，</a:t>
            </a:r>
            <a:r>
              <a:rPr lang="en-US" altLang="zh-CN" sz="1000" dirty="0" smtClean="0"/>
              <a:t>0.1mm</a:t>
            </a:r>
            <a:endParaRPr lang="en-GB" sz="1000" dirty="0" smtClean="0"/>
          </a:p>
          <a:p>
            <a:pPr lvl="2">
              <a:buClr>
                <a:srgbClr val="00628B"/>
              </a:buClr>
            </a:pPr>
            <a:r>
              <a:rPr lang="en-GB" sz="1000" dirty="0" smtClean="0"/>
              <a:t>401 TCP-y</a:t>
            </a:r>
            <a:r>
              <a:rPr lang="zh-CN" altLang="en-US" sz="1000" dirty="0" smtClean="0"/>
              <a:t>，</a:t>
            </a:r>
            <a:r>
              <a:rPr lang="en-US" altLang="zh-CN" sz="1000" dirty="0" smtClean="0"/>
              <a:t>0.1mm</a:t>
            </a:r>
            <a:endParaRPr lang="en-GB" sz="1000" dirty="0" smtClean="0"/>
          </a:p>
          <a:p>
            <a:pPr lvl="2">
              <a:buClr>
                <a:srgbClr val="00628B"/>
              </a:buClr>
            </a:pPr>
            <a:r>
              <a:rPr lang="en-GB" sz="1000" dirty="0" smtClean="0"/>
              <a:t>402 </a:t>
            </a:r>
            <a:r>
              <a:rPr lang="en-GB" sz="1000" dirty="0"/>
              <a:t>TCP-z </a:t>
            </a:r>
            <a:r>
              <a:rPr lang="en-GB" sz="1000" dirty="0" smtClean="0"/>
              <a:t>, 0</a:t>
            </a:r>
            <a:r>
              <a:rPr lang="en-US" altLang="zh-CN" sz="1000" dirty="0" smtClean="0"/>
              <a:t>.1mm</a:t>
            </a:r>
            <a:endParaRPr lang="en-GB" sz="1000" dirty="0" smtClean="0"/>
          </a:p>
          <a:p>
            <a:pPr lvl="2">
              <a:buClr>
                <a:srgbClr val="00628B"/>
              </a:buClr>
            </a:pPr>
            <a:r>
              <a:rPr lang="en-GB" sz="1000" dirty="0" smtClean="0"/>
              <a:t>403 </a:t>
            </a:r>
            <a:r>
              <a:rPr lang="en-GB" sz="1000" dirty="0"/>
              <a:t>TCP-</a:t>
            </a:r>
            <a:r>
              <a:rPr lang="en-GB" sz="1000" dirty="0" err="1"/>
              <a:t>rx</a:t>
            </a:r>
            <a:r>
              <a:rPr lang="en-GB" sz="1000" dirty="0"/>
              <a:t> </a:t>
            </a:r>
            <a:r>
              <a:rPr lang="zh-CN" altLang="en-US" sz="1000" dirty="0" smtClean="0"/>
              <a:t>，千分之一弧度</a:t>
            </a:r>
            <a:endParaRPr lang="en-GB" sz="1000" dirty="0" smtClean="0"/>
          </a:p>
          <a:p>
            <a:pPr lvl="2">
              <a:buClr>
                <a:srgbClr val="00628B"/>
              </a:buClr>
            </a:pPr>
            <a:r>
              <a:rPr lang="en-GB" sz="1000" dirty="0" smtClean="0"/>
              <a:t>404 </a:t>
            </a:r>
            <a:r>
              <a:rPr lang="en-GB" sz="1000" dirty="0"/>
              <a:t>TCP-</a:t>
            </a:r>
            <a:r>
              <a:rPr lang="en-GB" sz="1000" dirty="0" err="1"/>
              <a:t>ry</a:t>
            </a:r>
            <a:r>
              <a:rPr lang="en-GB" sz="1000" dirty="0"/>
              <a:t> </a:t>
            </a:r>
            <a:r>
              <a:rPr lang="zh-CN" altLang="en-US" sz="1000" dirty="0"/>
              <a:t>，千分之一</a:t>
            </a:r>
            <a:r>
              <a:rPr lang="zh-CN" altLang="en-US" sz="1000" dirty="0" smtClean="0"/>
              <a:t>弧度</a:t>
            </a:r>
            <a:endParaRPr lang="en-US" altLang="zh-CN" sz="1000" dirty="0" smtClean="0"/>
          </a:p>
          <a:p>
            <a:pPr lvl="2">
              <a:buClr>
                <a:srgbClr val="00628B"/>
              </a:buClr>
            </a:pPr>
            <a:r>
              <a:rPr lang="en-GB" sz="1000" dirty="0" smtClean="0"/>
              <a:t>405 TCP-</a:t>
            </a:r>
            <a:r>
              <a:rPr lang="en-GB" sz="1000" dirty="0" err="1" smtClean="0"/>
              <a:t>rz</a:t>
            </a:r>
            <a:r>
              <a:rPr lang="en-GB" sz="1000" dirty="0" smtClean="0"/>
              <a:t> </a:t>
            </a:r>
            <a:r>
              <a:rPr lang="zh-CN" altLang="en-US" sz="1000" dirty="0" smtClean="0"/>
              <a:t>，</a:t>
            </a:r>
            <a:r>
              <a:rPr lang="zh-CN" altLang="en-US" sz="1000" dirty="0"/>
              <a:t>千分之一</a:t>
            </a:r>
            <a:r>
              <a:rPr lang="zh-CN" altLang="en-US" sz="1000" dirty="0" smtClean="0"/>
              <a:t>弧度</a:t>
            </a:r>
            <a:endParaRPr lang="en-GB" sz="1000" dirty="0" smtClean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在基座坐标系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en-GB" sz="1000" dirty="0" smtClean="0"/>
              <a:t>263 </a:t>
            </a:r>
            <a:r>
              <a:rPr lang="zh-CN" altLang="en-US" sz="1000" dirty="0" smtClean="0"/>
              <a:t>是按示教按钮</a:t>
            </a:r>
            <a:endParaRPr lang="en-GB" sz="1000" dirty="0"/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2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</a:t>
            </a:r>
            <a:r>
              <a:rPr lang="zh-CN" altLang="en-US" dirty="0"/>
              <a:t>服务器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机器人自己服务器通道</a:t>
            </a:r>
            <a:endParaRPr lang="da-DK" dirty="0">
              <a:latin typeface="+mj-lt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745" y="787518"/>
            <a:ext cx="5240791" cy="391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25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indhold 2"/>
          <p:cNvSpPr txBox="1">
            <a:spLocks/>
          </p:cNvSpPr>
          <p:nvPr/>
        </p:nvSpPr>
        <p:spPr>
          <a:xfrm>
            <a:off x="242597" y="504000"/>
            <a:ext cx="3242203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设置寄存器为数字输出信号</a:t>
            </a: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寄存器地址</a:t>
            </a:r>
            <a:r>
              <a:rPr lang="en-US" sz="1400" dirty="0" smtClean="0">
                <a:solidFill>
                  <a:srgbClr val="262626"/>
                </a:solidFill>
              </a:rPr>
              <a:t> = 1</a:t>
            </a:r>
          </a:p>
          <a:p>
            <a:pPr>
              <a:buClr>
                <a:srgbClr val="00628B"/>
              </a:buClr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特征</a:t>
            </a: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允许多通道</a:t>
            </a:r>
            <a:r>
              <a:rPr lang="en-US" altLang="zh-CN" sz="1400" dirty="0" smtClean="0">
                <a:solidFill>
                  <a:srgbClr val="262626"/>
                </a:solidFill>
              </a:rPr>
              <a:t>I/O</a:t>
            </a:r>
            <a:r>
              <a:rPr lang="zh-CN" altLang="en-US" sz="1400" dirty="0" smtClean="0">
                <a:solidFill>
                  <a:srgbClr val="262626"/>
                </a:solidFill>
              </a:rPr>
              <a:t>信号运行，节省时间</a:t>
            </a:r>
            <a:endParaRPr lang="en-US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格式：</a:t>
            </a: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16 bit </a:t>
            </a:r>
            <a:r>
              <a:rPr lang="zh-CN" altLang="en-US" sz="1400" dirty="0" smtClean="0">
                <a:solidFill>
                  <a:srgbClr val="262626"/>
                </a:solidFill>
              </a:rPr>
              <a:t>整数寄存器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[</a:t>
            </a:r>
            <a:r>
              <a:rPr lang="en-GB" sz="1400" dirty="0" err="1" smtClean="0"/>
              <a:t>BBBBBBBB</a:t>
            </a:r>
            <a:r>
              <a:rPr lang="en-GB" sz="1400" dirty="0" err="1"/>
              <a:t>TT</a:t>
            </a:r>
            <a:r>
              <a:rPr lang="en-GB" sz="1400" dirty="0" err="1" smtClean="0"/>
              <a:t>xxxxxx</a:t>
            </a:r>
            <a:r>
              <a:rPr lang="en-GB" sz="1400" dirty="0" smtClean="0"/>
              <a:t>]</a:t>
            </a:r>
            <a:r>
              <a:rPr lang="en-GB" sz="1400" dirty="0"/>
              <a:t/>
            </a:r>
            <a:br>
              <a:rPr lang="en-GB" sz="1400" dirty="0"/>
            </a:br>
            <a:r>
              <a:rPr lang="en-GB" sz="1400" i="1" dirty="0" smtClean="0"/>
              <a:t>B=</a:t>
            </a:r>
            <a:r>
              <a:rPr lang="zh-CN" altLang="en-US" sz="1400" i="1" dirty="0" smtClean="0"/>
              <a:t>盒子</a:t>
            </a:r>
            <a:r>
              <a:rPr lang="en-GB" sz="1400" i="1" dirty="0" smtClean="0"/>
              <a:t> </a:t>
            </a:r>
            <a:r>
              <a:rPr lang="en-GB" sz="1400" i="1" dirty="0"/>
              <a:t>, </a:t>
            </a:r>
            <a:r>
              <a:rPr lang="en-GB" sz="1400" i="1" dirty="0" smtClean="0"/>
              <a:t>T=</a:t>
            </a:r>
            <a:r>
              <a:rPr lang="zh-CN" altLang="en-US" sz="1400" i="1" dirty="0" smtClean="0"/>
              <a:t>工具</a:t>
            </a:r>
            <a:r>
              <a:rPr lang="en-GB" sz="1400" i="1" dirty="0" smtClean="0"/>
              <a:t>, x=</a:t>
            </a:r>
            <a:r>
              <a:rPr lang="zh-CN" altLang="en-US" sz="1400" i="1" dirty="0" smtClean="0"/>
              <a:t>未定义</a:t>
            </a:r>
            <a:endParaRPr lang="en-US" sz="1400" i="1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</a:t>
            </a:r>
            <a:r>
              <a:rPr lang="zh-CN" altLang="en-US" dirty="0"/>
              <a:t>服务器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 smtClean="0">
                <a:latin typeface="+mj-lt"/>
              </a:rPr>
              <a:t> </a:t>
            </a:r>
            <a:r>
              <a:rPr lang="da-DK" dirty="0">
                <a:latin typeface="+mj-lt"/>
              </a:rPr>
              <a:t>I/O </a:t>
            </a:r>
            <a:r>
              <a:rPr lang="zh-CN" altLang="en-US" dirty="0" smtClean="0">
                <a:latin typeface="+mj-lt"/>
              </a:rPr>
              <a:t>寄存器通道</a:t>
            </a:r>
            <a:endParaRPr lang="da-DK" dirty="0">
              <a:latin typeface="+mj-lt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400" y="862945"/>
            <a:ext cx="5280000" cy="3904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61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</a:t>
            </a:r>
            <a:r>
              <a:rPr lang="zh-CN" altLang="en-US" dirty="0" smtClean="0"/>
              <a:t>服务器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Modbus </a:t>
            </a:r>
            <a:r>
              <a:rPr lang="zh-CN" altLang="en-US" dirty="0">
                <a:latin typeface="+mj-lt"/>
              </a:rPr>
              <a:t>应用</a:t>
            </a:r>
            <a:endParaRPr lang="da-DK" dirty="0">
              <a:latin typeface="+mj-lt"/>
            </a:endParaRP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115273" y="536163"/>
            <a:ext cx="4204727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99CC00"/>
              </a:buClr>
              <a:buNone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altLang="zh-CN" sz="1800" dirty="0" smtClean="0">
                <a:solidFill>
                  <a:srgbClr val="262626"/>
                </a:solidFill>
              </a:rPr>
              <a:t>Modbus</a:t>
            </a:r>
            <a:r>
              <a:rPr lang="zh-CN" altLang="en-US" sz="1800" dirty="0" smtClean="0">
                <a:solidFill>
                  <a:srgbClr val="262626"/>
                </a:solidFill>
              </a:rPr>
              <a:t>服务器潜在的应用包括：</a:t>
            </a: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从远程设备控制机器人</a:t>
            </a:r>
            <a:r>
              <a:rPr lang="en-US" altLang="zh-CN" sz="1400" dirty="0" smtClean="0">
                <a:solidFill>
                  <a:srgbClr val="262626"/>
                </a:solidFill>
              </a:rPr>
              <a:t>I/O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如何测试</a:t>
            </a: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安装</a:t>
            </a:r>
            <a:r>
              <a:rPr lang="en-US" sz="1400" dirty="0" smtClean="0">
                <a:solidFill>
                  <a:srgbClr val="262626"/>
                </a:solidFill>
              </a:rPr>
              <a:t> </a:t>
            </a:r>
            <a:r>
              <a:rPr lang="en-US" sz="1400" dirty="0" err="1" smtClean="0">
                <a:solidFill>
                  <a:srgbClr val="262626"/>
                </a:solidFill>
              </a:rPr>
              <a:t>Ananas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测试</a:t>
            </a:r>
            <a:r>
              <a:rPr lang="en-US" altLang="zh-CN" sz="1000" dirty="0" smtClean="0">
                <a:solidFill>
                  <a:srgbClr val="262626"/>
                </a:solidFill>
              </a:rPr>
              <a:t>Modbus</a:t>
            </a:r>
            <a:r>
              <a:rPr lang="zh-CN" altLang="en-US" sz="1000" dirty="0" smtClean="0">
                <a:solidFill>
                  <a:srgbClr val="262626"/>
                </a:solidFill>
              </a:rPr>
              <a:t>功能的免费软件</a:t>
            </a:r>
            <a:endParaRPr lang="en-US" sz="10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</a:t>
            </a:r>
            <a:r>
              <a:rPr lang="en-US" sz="1400" dirty="0" smtClean="0">
                <a:solidFill>
                  <a:srgbClr val="262626"/>
                </a:solidFill>
              </a:rPr>
              <a:t> </a:t>
            </a:r>
            <a:r>
              <a:rPr lang="en-US" sz="1400" dirty="0" err="1" smtClean="0">
                <a:solidFill>
                  <a:srgbClr val="262626"/>
                </a:solidFill>
              </a:rPr>
              <a:t>Ananas</a:t>
            </a:r>
            <a:r>
              <a:rPr lang="en-US" sz="1400" dirty="0" smtClean="0">
                <a:solidFill>
                  <a:srgbClr val="262626"/>
                </a:solidFill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</a:rPr>
              <a:t>作为客户端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通过在控制箱检查</a:t>
            </a:r>
            <a:r>
              <a:rPr lang="en-US" altLang="zh-CN" sz="1400" dirty="0" smtClean="0">
                <a:solidFill>
                  <a:srgbClr val="262626"/>
                </a:solidFill>
              </a:rPr>
              <a:t>/</a:t>
            </a:r>
            <a:r>
              <a:rPr lang="zh-CN" altLang="en-US" sz="1400" dirty="0" smtClean="0">
                <a:solidFill>
                  <a:srgbClr val="262626"/>
                </a:solidFill>
              </a:rPr>
              <a:t>不检查</a:t>
            </a:r>
            <a:r>
              <a:rPr lang="en-US" altLang="zh-CN" sz="1400" dirty="0" smtClean="0">
                <a:solidFill>
                  <a:srgbClr val="262626"/>
                </a:solidFill>
              </a:rPr>
              <a:t>bit</a:t>
            </a:r>
            <a:r>
              <a:rPr lang="zh-CN" altLang="en-US" sz="1400" dirty="0" smtClean="0">
                <a:solidFill>
                  <a:srgbClr val="262626"/>
                </a:solidFill>
              </a:rPr>
              <a:t>和编辑整数值转换数字</a:t>
            </a:r>
            <a:r>
              <a:rPr lang="en-US" altLang="zh-CN" sz="1400" dirty="0" smtClean="0">
                <a:solidFill>
                  <a:srgbClr val="262626"/>
                </a:solidFill>
              </a:rPr>
              <a:t>I/O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200" dirty="0" smtClean="0">
              <a:solidFill>
                <a:srgbClr val="262626"/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4320000" y="813600"/>
            <a:ext cx="4281081" cy="3960000"/>
            <a:chOff x="3518814" y="638062"/>
            <a:chExt cx="6477000" cy="5991225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8814" y="638062"/>
              <a:ext cx="6477000" cy="599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638" y="2138250"/>
              <a:ext cx="3886201" cy="299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714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</a:t>
            </a:r>
            <a:r>
              <a:rPr lang="zh-CN" altLang="en-US" dirty="0"/>
              <a:t>服务器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242596" y="504000"/>
            <a:ext cx="4658627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写一个程序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读数字输出寄存器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转换到二进制代码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触发通道</a:t>
            </a:r>
            <a:r>
              <a:rPr lang="en-US" altLang="zh-CN" sz="1400" dirty="0" smtClean="0">
                <a:solidFill>
                  <a:srgbClr val="262626"/>
                </a:solidFill>
              </a:rPr>
              <a:t>3</a:t>
            </a:r>
            <a:r>
              <a:rPr lang="zh-CN" altLang="en-US" sz="1400" dirty="0" smtClean="0">
                <a:solidFill>
                  <a:srgbClr val="262626"/>
                </a:solidFill>
              </a:rPr>
              <a:t>输出信号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转换回整数值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写</a:t>
            </a:r>
            <a:r>
              <a:rPr lang="zh-CN" altLang="en-US" sz="1400" dirty="0" smtClean="0">
                <a:solidFill>
                  <a:srgbClr val="262626"/>
                </a:solidFill>
              </a:rPr>
              <a:t>回到寄存器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运行程序并且观察输出改变</a:t>
            </a: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200" dirty="0" smtClean="0"/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6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培训练习</a:t>
            </a:r>
            <a:r>
              <a:rPr lang="en-SG" dirty="0" smtClean="0">
                <a:latin typeface="+mj-lt"/>
              </a:rPr>
              <a:t> 1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714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</a:t>
            </a:r>
            <a:r>
              <a:rPr lang="zh-CN" altLang="en-US" dirty="0"/>
              <a:t>服务器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81508" y="504000"/>
            <a:ext cx="4828877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写一个程序，接收来自于</a:t>
            </a:r>
            <a:r>
              <a:rPr lang="en-US" altLang="zh-CN" sz="1800" dirty="0" smtClean="0">
                <a:solidFill>
                  <a:srgbClr val="262626"/>
                </a:solidFill>
              </a:rPr>
              <a:t>Modbus</a:t>
            </a:r>
            <a:r>
              <a:rPr lang="zh-CN" altLang="en-US" sz="1800" dirty="0" smtClean="0">
                <a:solidFill>
                  <a:srgbClr val="262626"/>
                </a:solidFill>
              </a:rPr>
              <a:t>服务器的模拟视觉坐标系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从</a:t>
            </a:r>
            <a:r>
              <a:rPr lang="en-US" altLang="zh-CN" sz="1400" dirty="0" smtClean="0">
                <a:solidFill>
                  <a:srgbClr val="262626"/>
                </a:solidFill>
              </a:rPr>
              <a:t>Modbus</a:t>
            </a:r>
            <a:r>
              <a:rPr lang="zh-CN" altLang="en-US" sz="1400" dirty="0" smtClean="0">
                <a:solidFill>
                  <a:srgbClr val="262626"/>
                </a:solidFill>
              </a:rPr>
              <a:t>服务器通用寄存器索取拾取位置变量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运动到这个位置，基于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en-GB" sz="1400" dirty="0" err="1" smtClean="0">
                <a:solidFill>
                  <a:srgbClr val="262626"/>
                </a:solidFill>
              </a:rPr>
              <a:t>pose_trans</a:t>
            </a:r>
            <a:r>
              <a:rPr lang="en-GB" sz="1400" dirty="0" smtClean="0">
                <a:solidFill>
                  <a:srgbClr val="262626"/>
                </a:solidFill>
              </a:rPr>
              <a:t>()</a:t>
            </a: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寄存器地址：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128:   </a:t>
            </a:r>
            <a:r>
              <a:rPr lang="zh-CN" altLang="en-US" sz="1400" dirty="0">
                <a:solidFill>
                  <a:srgbClr val="262626"/>
                </a:solidFill>
              </a:rPr>
              <a:t>新</a:t>
            </a:r>
            <a:r>
              <a:rPr lang="zh-CN" altLang="en-US" sz="1400" dirty="0" smtClean="0">
                <a:solidFill>
                  <a:srgbClr val="262626"/>
                </a:solidFill>
              </a:rPr>
              <a:t>数据有效</a:t>
            </a:r>
            <a:r>
              <a:rPr lang="en-GB" sz="1400" dirty="0" smtClean="0">
                <a:solidFill>
                  <a:srgbClr val="262626"/>
                </a:solidFill>
              </a:rPr>
              <a:t> (0=no, 255=yes)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129:   x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130:   y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131:   </a:t>
            </a:r>
            <a:r>
              <a:rPr lang="en-GB" sz="1400" dirty="0" err="1" smtClean="0">
                <a:solidFill>
                  <a:srgbClr val="262626"/>
                </a:solidFill>
              </a:rPr>
              <a:t>rz</a:t>
            </a: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培训练习</a:t>
            </a:r>
            <a:r>
              <a:rPr lang="da-DK" dirty="0" smtClean="0">
                <a:latin typeface="+mj-lt"/>
              </a:rPr>
              <a:t> </a:t>
            </a:r>
            <a:r>
              <a:rPr lang="da-DK" dirty="0">
                <a:latin typeface="+mj-lt"/>
              </a:rPr>
              <a:t>2</a:t>
            </a:r>
          </a:p>
        </p:txBody>
      </p:sp>
      <p:sp>
        <p:nvSpPr>
          <p:cNvPr id="7" name="Tekstboks 18"/>
          <p:cNvSpPr txBox="1"/>
          <p:nvPr/>
        </p:nvSpPr>
        <p:spPr>
          <a:xfrm>
            <a:off x="5495596" y="874030"/>
            <a:ext cx="264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i="1" dirty="0" smtClean="0">
                <a:solidFill>
                  <a:srgbClr val="00628B"/>
                </a:solidFill>
              </a:rPr>
              <a:t>Refpoint </a:t>
            </a:r>
            <a:r>
              <a:rPr lang="zh-CN" altLang="en-US" i="1" dirty="0" smtClean="0">
                <a:solidFill>
                  <a:srgbClr val="00628B"/>
                </a:solidFill>
              </a:rPr>
              <a:t>为参考</a:t>
            </a:r>
            <a:endParaRPr lang="da-DK" i="1" dirty="0">
              <a:solidFill>
                <a:srgbClr val="00628B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461008" y="1900647"/>
            <a:ext cx="3619955" cy="2903481"/>
            <a:chOff x="5461008" y="2931897"/>
            <a:chExt cx="3619955" cy="2903481"/>
          </a:xfrm>
        </p:grpSpPr>
        <p:sp>
          <p:nvSpPr>
            <p:cNvPr id="9" name="Rectangle 8"/>
            <p:cNvSpPr/>
            <p:nvPr/>
          </p:nvSpPr>
          <p:spPr>
            <a:xfrm>
              <a:off x="6786398" y="5286631"/>
              <a:ext cx="73605" cy="19034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/>
            <p:cNvSpPr/>
            <p:nvPr/>
          </p:nvSpPr>
          <p:spPr>
            <a:xfrm>
              <a:off x="6553200" y="4845377"/>
              <a:ext cx="540000" cy="5400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0800000">
              <a:off x="6111721" y="5115377"/>
              <a:ext cx="720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>
              <a:off x="6463200" y="5475378"/>
              <a:ext cx="720000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boks 18"/>
            <p:cNvSpPr txBox="1"/>
            <p:nvPr/>
          </p:nvSpPr>
          <p:spPr>
            <a:xfrm>
              <a:off x="6604326" y="4916291"/>
              <a:ext cx="4924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/>
                <a:t>基座</a:t>
              </a:r>
              <a:endParaRPr lang="da-DK" sz="1000" dirty="0"/>
            </a:p>
          </p:txBody>
        </p:sp>
        <p:sp>
          <p:nvSpPr>
            <p:cNvPr id="14" name="Tekstboks 18"/>
            <p:cNvSpPr txBox="1"/>
            <p:nvPr/>
          </p:nvSpPr>
          <p:spPr>
            <a:xfrm>
              <a:off x="6822294" y="5489413"/>
              <a:ext cx="294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b="1" smtClean="0">
                  <a:solidFill>
                    <a:srgbClr val="00B050"/>
                  </a:solidFill>
                </a:rPr>
                <a:t>Y</a:t>
              </a:r>
              <a:endParaRPr lang="da-DK" sz="1200" b="1">
                <a:solidFill>
                  <a:srgbClr val="00B050"/>
                </a:solidFill>
              </a:endParaRPr>
            </a:p>
          </p:txBody>
        </p:sp>
        <p:sp>
          <p:nvSpPr>
            <p:cNvPr id="15" name="Tekstboks 18"/>
            <p:cNvSpPr txBox="1"/>
            <p:nvPr/>
          </p:nvSpPr>
          <p:spPr>
            <a:xfrm>
              <a:off x="6277683" y="4876087"/>
              <a:ext cx="294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b="1" smtClean="0">
                  <a:solidFill>
                    <a:srgbClr val="FF0000"/>
                  </a:solidFill>
                </a:rPr>
                <a:t>X</a:t>
              </a:r>
              <a:endParaRPr lang="da-DK" sz="1200" b="1">
                <a:solidFill>
                  <a:srgbClr val="FF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1522277">
              <a:off x="5461008" y="2931897"/>
              <a:ext cx="2655208" cy="1508289"/>
            </a:xfrm>
            <a:prstGeom prst="rect">
              <a:avLst/>
            </a:prstGeom>
            <a:noFill/>
            <a:ln>
              <a:solidFill>
                <a:srgbClr val="00628B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Rectangle 16"/>
            <p:cNvSpPr/>
            <p:nvPr/>
          </p:nvSpPr>
          <p:spPr>
            <a:xfrm rot="1522277">
              <a:off x="8128994" y="3482595"/>
              <a:ext cx="378855" cy="188535"/>
            </a:xfrm>
            <a:prstGeom prst="rect">
              <a:avLst/>
            </a:prstGeom>
            <a:noFill/>
            <a:ln>
              <a:solidFill>
                <a:srgbClr val="00628B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/>
            <p:cNvSpPr/>
            <p:nvPr/>
          </p:nvSpPr>
          <p:spPr>
            <a:xfrm rot="1522277">
              <a:off x="8275492" y="3537460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Rectangle 18"/>
            <p:cNvSpPr/>
            <p:nvPr/>
          </p:nvSpPr>
          <p:spPr>
            <a:xfrm rot="3345510">
              <a:off x="6986300" y="3744057"/>
              <a:ext cx="378855" cy="188535"/>
            </a:xfrm>
            <a:prstGeom prst="rect">
              <a:avLst/>
            </a:prstGeom>
            <a:solidFill>
              <a:srgbClr val="C2E1F6"/>
            </a:solidFill>
            <a:ln>
              <a:solidFill>
                <a:srgbClr val="00628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12322277">
              <a:off x="7525799" y="3213111"/>
              <a:ext cx="90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7722277">
              <a:off x="6906354" y="3412195"/>
              <a:ext cx="954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6922277">
              <a:off x="8074378" y="4044344"/>
              <a:ext cx="72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1522277">
              <a:off x="7117742" y="4120014"/>
              <a:ext cx="126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kstboks 18"/>
            <p:cNvSpPr txBox="1"/>
            <p:nvPr/>
          </p:nvSpPr>
          <p:spPr>
            <a:xfrm>
              <a:off x="7875335" y="3021989"/>
              <a:ext cx="2943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/>
                <a:t>X</a:t>
              </a:r>
            </a:p>
          </p:txBody>
        </p:sp>
        <p:sp>
          <p:nvSpPr>
            <p:cNvPr id="25" name="Tekstboks 18"/>
            <p:cNvSpPr txBox="1"/>
            <p:nvPr/>
          </p:nvSpPr>
          <p:spPr>
            <a:xfrm>
              <a:off x="8379350" y="4004401"/>
              <a:ext cx="2943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Y</a:t>
              </a:r>
              <a:endParaRPr lang="da-DK" sz="1000"/>
            </a:p>
          </p:txBody>
        </p:sp>
        <p:sp>
          <p:nvSpPr>
            <p:cNvPr id="26" name="Arc 25"/>
            <p:cNvSpPr/>
            <p:nvPr/>
          </p:nvSpPr>
          <p:spPr>
            <a:xfrm rot="12322277">
              <a:off x="6898682" y="3774963"/>
              <a:ext cx="360000" cy="360000"/>
            </a:xfrm>
            <a:prstGeom prst="arc">
              <a:avLst>
                <a:gd name="adj1" fmla="val 13387316"/>
                <a:gd name="adj2" fmla="val 20553350"/>
              </a:avLst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Tekstboks 18"/>
            <p:cNvSpPr txBox="1"/>
            <p:nvPr/>
          </p:nvSpPr>
          <p:spPr>
            <a:xfrm>
              <a:off x="6775816" y="4064660"/>
              <a:ext cx="3718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RZ</a:t>
              </a:r>
              <a:endParaRPr lang="da-DK" sz="1000"/>
            </a:p>
          </p:txBody>
        </p:sp>
        <p:sp>
          <p:nvSpPr>
            <p:cNvPr id="28" name="Tekstboks 18"/>
            <p:cNvSpPr txBox="1"/>
            <p:nvPr/>
          </p:nvSpPr>
          <p:spPr>
            <a:xfrm>
              <a:off x="8415524" y="3191422"/>
              <a:ext cx="6654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refpoint</a:t>
              </a:r>
              <a:endParaRPr lang="da-DK" sz="100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rot="1522277" flipH="1">
              <a:off x="8415162" y="3344660"/>
              <a:ext cx="148800" cy="24004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714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 smtClean="0"/>
              <a:t>高级</a:t>
            </a:r>
            <a:r>
              <a:rPr lang="en-US" altLang="zh-CN" dirty="0" smtClean="0"/>
              <a:t>TCP</a:t>
            </a:r>
            <a:r>
              <a:rPr lang="zh-CN" altLang="en-US" dirty="0" smtClean="0"/>
              <a:t>使用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</a:t>
            </a:r>
            <a:r>
              <a:rPr lang="zh-CN" altLang="en-US" dirty="0" smtClean="0"/>
              <a:t>服务器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 dirty="0" smtClean="0"/>
              <a:t>客户端界面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</a:t>
            </a:r>
            <a:r>
              <a:rPr lang="zh-CN" altLang="en-US" dirty="0"/>
              <a:t>通讯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 dirty="0" smtClean="0"/>
              <a:t>故障处理流程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78</a:t>
            </a:fld>
            <a:endParaRPr lang="en-US"/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10659" y="863311"/>
            <a:ext cx="479425" cy="473075"/>
          </a:xfrm>
          <a:solidFill>
            <a:srgbClr val="00628B"/>
          </a:solidFill>
        </p:spPr>
        <p:txBody>
          <a:bodyPr vert="horz" lIns="0" tIns="0" rIns="0" bIns="0" numCol="1" rtlCol="0" anchor="ctr">
            <a:norm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290084" y="863311"/>
            <a:ext cx="3298825" cy="473075"/>
          </a:xfrm>
          <a:solidFill>
            <a:srgbClr val="5DADCF"/>
          </a:solidFill>
          <a:ln>
            <a:noFill/>
          </a:ln>
        </p:spPr>
        <p:txBody>
          <a:bodyPr vert="horz" lIns="0" tIns="0" rIns="0" bIns="0" numCol="1" rtlCol="0" anchor="ctr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FTP </a:t>
            </a:r>
            <a:r>
              <a:rPr lang="zh-CN" altLang="en-US" dirty="0">
                <a:solidFill>
                  <a:schemeClr val="bg1"/>
                </a:solidFill>
              </a:rPr>
              <a:t>服务器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37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indhold 2"/>
          <p:cNvSpPr txBox="1">
            <a:spLocks/>
          </p:cNvSpPr>
          <p:nvPr/>
        </p:nvSpPr>
        <p:spPr>
          <a:xfrm>
            <a:off x="281508" y="504000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FTP </a:t>
            </a:r>
            <a:r>
              <a:rPr lang="zh-CN" altLang="en-US" sz="1800" dirty="0">
                <a:solidFill>
                  <a:srgbClr val="262626"/>
                </a:solidFill>
              </a:rPr>
              <a:t>服务器</a:t>
            </a: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客户端</a:t>
            </a:r>
            <a:r>
              <a:rPr lang="en-US" altLang="zh-CN" sz="1400" dirty="0" smtClean="0">
                <a:solidFill>
                  <a:srgbClr val="262626"/>
                </a:solidFill>
              </a:rPr>
              <a:t>/</a:t>
            </a:r>
            <a:r>
              <a:rPr lang="zh-CN" altLang="en-US" sz="1400" dirty="0" smtClean="0">
                <a:solidFill>
                  <a:srgbClr val="262626"/>
                </a:solidFill>
              </a:rPr>
              <a:t>服务器进行文件传输的协议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基于以太网通讯</a:t>
            </a: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目的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用于很方便的传输程序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很容易的备份</a:t>
            </a: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在优傲机器人控制器上的服务器</a:t>
            </a:r>
            <a:endParaRPr lang="da-DK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服务器总是运行在优傲机器人控制器上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优</a:t>
            </a:r>
            <a:r>
              <a:rPr lang="zh-CN" altLang="en-US" sz="1400" dirty="0" smtClean="0">
                <a:solidFill>
                  <a:srgbClr val="262626"/>
                </a:solidFill>
              </a:rPr>
              <a:t>傲机器人控制器不需要设置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FTP </a:t>
            </a:r>
            <a:r>
              <a:rPr lang="zh-CN" altLang="en-US" dirty="0"/>
              <a:t>服务器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什么是</a:t>
            </a:r>
            <a:r>
              <a:rPr lang="en-US" altLang="zh-CN" dirty="0" smtClean="0">
                <a:latin typeface="+mj-lt"/>
              </a:rPr>
              <a:t>FTP</a:t>
            </a:r>
            <a:r>
              <a:rPr lang="zh-CN" altLang="en-US" dirty="0" smtClean="0">
                <a:latin typeface="+mj-lt"/>
              </a:rPr>
              <a:t>服务器？</a:t>
            </a:r>
            <a:endParaRPr lang="en-SG" dirty="0">
              <a:latin typeface="+mj-lt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363705" y="2868975"/>
            <a:ext cx="4642791" cy="1173141"/>
            <a:chOff x="1943639" y="4212037"/>
            <a:chExt cx="5256722" cy="1328269"/>
          </a:xfrm>
        </p:grpSpPr>
        <p:grpSp>
          <p:nvGrpSpPr>
            <p:cNvPr id="32" name="Gruppe 2"/>
            <p:cNvGrpSpPr/>
            <p:nvPr/>
          </p:nvGrpSpPr>
          <p:grpSpPr>
            <a:xfrm>
              <a:off x="1943639" y="4212037"/>
              <a:ext cx="5256722" cy="864470"/>
              <a:chOff x="1829878" y="3386147"/>
              <a:chExt cx="5256722" cy="864470"/>
            </a:xfrm>
          </p:grpSpPr>
          <p:grpSp>
            <p:nvGrpSpPr>
              <p:cNvPr id="36" name="Gruppe 17"/>
              <p:cNvGrpSpPr/>
              <p:nvPr/>
            </p:nvGrpSpPr>
            <p:grpSpPr>
              <a:xfrm>
                <a:off x="3557079" y="3386147"/>
                <a:ext cx="3529521" cy="864468"/>
                <a:chOff x="3557079" y="3386147"/>
                <a:chExt cx="3529521" cy="864468"/>
              </a:xfrm>
            </p:grpSpPr>
            <p:cxnSp>
              <p:nvCxnSpPr>
                <p:cNvPr id="38" name="Lige forbindelse 11"/>
                <p:cNvCxnSpPr/>
                <p:nvPr/>
              </p:nvCxnSpPr>
              <p:spPr>
                <a:xfrm rot="16200000" flipH="1" flipV="1">
                  <a:off x="4457078" y="2918382"/>
                  <a:ext cx="1" cy="180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kstboks 14"/>
                <p:cNvSpPr txBox="1"/>
                <p:nvPr/>
              </p:nvSpPr>
              <p:spPr>
                <a:xfrm>
                  <a:off x="3882607" y="3500109"/>
                  <a:ext cx="1260000" cy="3484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i="1" dirty="0"/>
                    <a:t>以太网</a:t>
                  </a:r>
                  <a:endParaRPr lang="da-DK" sz="1400" i="1" dirty="0"/>
                </a:p>
              </p:txBody>
            </p:sp>
            <p:sp>
              <p:nvSpPr>
                <p:cNvPr id="40" name="Afrundet rektangel 15"/>
                <p:cNvSpPr/>
                <p:nvPr/>
              </p:nvSpPr>
              <p:spPr>
                <a:xfrm>
                  <a:off x="5359400" y="3386147"/>
                  <a:ext cx="1727200" cy="864468"/>
                </a:xfrm>
                <a:prstGeom prst="round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a-DK" sz="1400" dirty="0" smtClean="0"/>
                    <a:t>UR </a:t>
                  </a:r>
                  <a:r>
                    <a:rPr lang="zh-CN" altLang="en-US" sz="1400" dirty="0"/>
                    <a:t>控制器</a:t>
                  </a:r>
                  <a:endParaRPr lang="da-DK" sz="1400" dirty="0"/>
                </a:p>
              </p:txBody>
            </p:sp>
          </p:grpSp>
          <p:sp>
            <p:nvSpPr>
              <p:cNvPr id="37" name="Afrundet rektangel 9"/>
              <p:cNvSpPr/>
              <p:nvPr/>
            </p:nvSpPr>
            <p:spPr>
              <a:xfrm>
                <a:off x="1829878" y="3386149"/>
                <a:ext cx="1727200" cy="864468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a-DK" sz="1400" smtClean="0"/>
                  <a:t>PC</a:t>
                </a:r>
                <a:endParaRPr lang="da-DK" sz="1400"/>
              </a:p>
            </p:txBody>
          </p:sp>
        </p:grpSp>
        <p:sp>
          <p:nvSpPr>
            <p:cNvPr id="33" name="Højre-venstrepil 3"/>
            <p:cNvSpPr/>
            <p:nvPr/>
          </p:nvSpPr>
          <p:spPr>
            <a:xfrm>
              <a:off x="3858720" y="4744505"/>
              <a:ext cx="1474472" cy="338754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文件传输</a:t>
              </a:r>
              <a:endParaRPr lang="en-GB" sz="1400" dirty="0"/>
            </a:p>
          </p:txBody>
        </p:sp>
        <p:sp>
          <p:nvSpPr>
            <p:cNvPr id="34" name="Tekstboks 12"/>
            <p:cNvSpPr txBox="1"/>
            <p:nvPr/>
          </p:nvSpPr>
          <p:spPr>
            <a:xfrm>
              <a:off x="2104759" y="5176272"/>
              <a:ext cx="1260000" cy="3484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400" i="1" dirty="0" smtClean="0"/>
                <a:t>FTP </a:t>
              </a:r>
              <a:r>
                <a:rPr lang="zh-CN" altLang="en-US" sz="1400" i="1" dirty="0"/>
                <a:t>客户端</a:t>
              </a:r>
              <a:endParaRPr lang="da-DK" sz="1400" i="1" dirty="0"/>
            </a:p>
          </p:txBody>
        </p:sp>
        <p:sp>
          <p:nvSpPr>
            <p:cNvPr id="35" name="Tekstboks 13"/>
            <p:cNvSpPr txBox="1"/>
            <p:nvPr/>
          </p:nvSpPr>
          <p:spPr>
            <a:xfrm>
              <a:off x="5706761" y="5191831"/>
              <a:ext cx="1260000" cy="3484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400" i="1" dirty="0" smtClean="0"/>
                <a:t>FTP </a:t>
              </a:r>
              <a:r>
                <a:rPr lang="zh-CN" altLang="en-US" sz="1400" i="1" dirty="0"/>
                <a:t>服务器</a:t>
              </a:r>
              <a:endParaRPr lang="da-DK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9001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713" y="787906"/>
            <a:ext cx="5339136" cy="39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赋值</a:t>
            </a:r>
            <a:endParaRPr lang="en-US" dirty="0"/>
          </a:p>
        </p:txBody>
      </p:sp>
      <p:grpSp>
        <p:nvGrpSpPr>
          <p:cNvPr id="6" name="Gruppe 1"/>
          <p:cNvGrpSpPr/>
          <p:nvPr/>
        </p:nvGrpSpPr>
        <p:grpSpPr>
          <a:xfrm>
            <a:off x="4137303" y="1130611"/>
            <a:ext cx="4210320" cy="1293922"/>
            <a:chOff x="2991823" y="2550646"/>
            <a:chExt cx="4161622" cy="1338647"/>
          </a:xfrm>
        </p:grpSpPr>
        <p:sp>
          <p:nvSpPr>
            <p:cNvPr id="8" name="Rektangel 3"/>
            <p:cNvSpPr/>
            <p:nvPr/>
          </p:nvSpPr>
          <p:spPr>
            <a:xfrm>
              <a:off x="4764063" y="2550646"/>
              <a:ext cx="609215" cy="144000"/>
            </a:xfrm>
            <a:prstGeom prst="rect">
              <a:avLst/>
            </a:prstGeom>
            <a:noFill/>
            <a:ln w="19050">
              <a:solidFill>
                <a:srgbClr val="00628B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Rektangel 4"/>
            <p:cNvSpPr/>
            <p:nvPr/>
          </p:nvSpPr>
          <p:spPr>
            <a:xfrm>
              <a:off x="2991823" y="3691293"/>
              <a:ext cx="990000" cy="198000"/>
            </a:xfrm>
            <a:prstGeom prst="rect">
              <a:avLst/>
            </a:prstGeom>
            <a:noFill/>
            <a:ln w="19050">
              <a:solidFill>
                <a:srgbClr val="00628B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Rektangel 5"/>
            <p:cNvSpPr/>
            <p:nvPr/>
          </p:nvSpPr>
          <p:spPr>
            <a:xfrm>
              <a:off x="4381445" y="3691293"/>
              <a:ext cx="2772000" cy="198000"/>
            </a:xfrm>
            <a:prstGeom prst="rect">
              <a:avLst/>
            </a:prstGeom>
            <a:noFill/>
            <a:ln w="19050">
              <a:solidFill>
                <a:srgbClr val="00628B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17" name="Pladsholder til indhold 2"/>
          <p:cNvSpPr txBox="1">
            <a:spLocks/>
          </p:cNvSpPr>
          <p:nvPr/>
        </p:nvSpPr>
        <p:spPr>
          <a:xfrm>
            <a:off x="433908" y="895813"/>
            <a:ext cx="3036492" cy="2637962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600" dirty="0" smtClean="0">
                <a:solidFill>
                  <a:srgbClr val="262626"/>
                </a:solidFill>
              </a:rPr>
              <a:t>执行脚本指令</a:t>
            </a:r>
            <a:r>
              <a:rPr lang="en-US" sz="1600" dirty="0" smtClean="0">
                <a:solidFill>
                  <a:srgbClr val="262626"/>
                </a:solidFill>
              </a:rPr>
              <a:t> </a:t>
            </a: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 smtClean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600" dirty="0" smtClean="0">
                <a:solidFill>
                  <a:srgbClr val="262626"/>
                </a:solidFill>
              </a:rPr>
              <a:t>给一个变量返回值</a:t>
            </a:r>
            <a:endParaRPr lang="en-US" sz="1600" dirty="0" smtClean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 smtClean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600" dirty="0" smtClean="0">
                <a:solidFill>
                  <a:srgbClr val="262626"/>
                </a:solidFill>
              </a:rPr>
              <a:t>允许返回值在变量窗口可见</a:t>
            </a:r>
            <a:endParaRPr lang="en-US" sz="1600" dirty="0" smtClean="0">
              <a:solidFill>
                <a:srgbClr val="262626"/>
              </a:solidFill>
            </a:endParaRPr>
          </a:p>
          <a:p>
            <a:pPr marL="57150" indent="0" defTabSz="457200">
              <a:lnSpc>
                <a:spcPct val="200000"/>
              </a:lnSpc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marL="457200" lvl="1" indent="0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en-GB" sz="10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AED35B"/>
              </a:buClr>
              <a:buNone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3">
              <a:buClr>
                <a:srgbClr val="AED35B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0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FTP </a:t>
            </a:r>
            <a:r>
              <a:rPr lang="zh-CN" altLang="en-US" dirty="0">
                <a:latin typeface="+mj-lt"/>
              </a:rPr>
              <a:t>客户端</a:t>
            </a:r>
            <a:endParaRPr lang="en-SG" dirty="0">
              <a:latin typeface="+mj-lt"/>
            </a:endParaRP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5" y="524588"/>
            <a:ext cx="3415005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err="1" smtClean="0">
                <a:solidFill>
                  <a:srgbClr val="262626"/>
                </a:solidFill>
              </a:rPr>
              <a:t>FileZilla</a:t>
            </a:r>
            <a:endParaRPr lang="en-US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免费</a:t>
            </a:r>
            <a:r>
              <a:rPr lang="en-US" altLang="zh-CN" sz="1400" dirty="0" smtClean="0">
                <a:solidFill>
                  <a:srgbClr val="262626"/>
                </a:solidFill>
              </a:rPr>
              <a:t>FTP</a:t>
            </a:r>
            <a:r>
              <a:rPr lang="zh-CN" altLang="en-US" sz="1400" dirty="0" smtClean="0">
                <a:solidFill>
                  <a:srgbClr val="262626"/>
                </a:solidFill>
              </a:rPr>
              <a:t>客户端软件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  <a:hlinkClick r:id="rId3"/>
              </a:rPr>
              <a:t>filezilla-project.org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通过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en-GB" sz="1400" dirty="0">
                <a:solidFill>
                  <a:srgbClr val="262626"/>
                </a:solidFill>
              </a:rPr>
              <a:t>via </a:t>
            </a:r>
            <a:r>
              <a:rPr lang="en-GB" sz="1400" dirty="0" err="1">
                <a:solidFill>
                  <a:srgbClr val="262626"/>
                </a:solidFill>
              </a:rPr>
              <a:t>ssh</a:t>
            </a:r>
            <a:r>
              <a:rPr lang="en-GB" sz="1400" dirty="0">
                <a:solidFill>
                  <a:srgbClr val="262626"/>
                </a:solidFill>
              </a:rPr>
              <a:t> </a:t>
            </a:r>
            <a:r>
              <a:rPr lang="zh-CN" altLang="en-US" sz="1400" dirty="0">
                <a:solidFill>
                  <a:srgbClr val="262626"/>
                </a:solidFill>
              </a:rPr>
              <a:t>或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en-GB" sz="1400" dirty="0" err="1" smtClean="0">
                <a:solidFill>
                  <a:srgbClr val="262626"/>
                </a:solidFill>
              </a:rPr>
              <a:t>sftp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zh-CN" altLang="en-US" sz="1400" dirty="0" smtClean="0">
                <a:solidFill>
                  <a:srgbClr val="262626"/>
                </a:solidFill>
              </a:rPr>
              <a:t>连接</a:t>
            </a: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如何连接</a:t>
            </a: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设置</a:t>
            </a:r>
            <a:r>
              <a:rPr lang="en-GB" sz="1400" dirty="0" smtClean="0">
                <a:solidFill>
                  <a:srgbClr val="262626"/>
                </a:solidFill>
              </a:rPr>
              <a:t> FileZilla</a:t>
            </a: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Host:</a:t>
            </a:r>
            <a:r>
              <a:rPr lang="en-GB" sz="1000" dirty="0">
                <a:solidFill>
                  <a:srgbClr val="262626"/>
                </a:solidFill>
              </a:rPr>
              <a:t>	</a:t>
            </a:r>
            <a:r>
              <a:rPr lang="zh-CN" altLang="en-US" sz="1000" dirty="0" smtClean="0">
                <a:solidFill>
                  <a:srgbClr val="262626"/>
                </a:solidFill>
              </a:rPr>
              <a:t>机器人</a:t>
            </a:r>
            <a:r>
              <a:rPr lang="en-US" altLang="zh-CN" sz="1000" dirty="0" smtClean="0">
                <a:solidFill>
                  <a:srgbClr val="262626"/>
                </a:solidFill>
              </a:rPr>
              <a:t>IP</a:t>
            </a:r>
            <a:r>
              <a:rPr lang="zh-CN" altLang="en-US" sz="1000" dirty="0" smtClean="0">
                <a:solidFill>
                  <a:srgbClr val="262626"/>
                </a:solidFill>
              </a:rPr>
              <a:t>地址</a:t>
            </a:r>
            <a:endParaRPr lang="en-GB" sz="10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User</a:t>
            </a:r>
            <a:r>
              <a:rPr lang="en-GB" sz="1000" dirty="0">
                <a:solidFill>
                  <a:srgbClr val="262626"/>
                </a:solidFill>
              </a:rPr>
              <a:t>:	</a:t>
            </a:r>
            <a:r>
              <a:rPr lang="en-GB" sz="1000" dirty="0" smtClean="0">
                <a:solidFill>
                  <a:srgbClr val="262626"/>
                </a:solidFill>
              </a:rPr>
              <a:t>root</a:t>
            </a: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Password:   	</a:t>
            </a:r>
            <a:r>
              <a:rPr lang="en-GB" sz="1000" dirty="0" err="1" smtClean="0">
                <a:solidFill>
                  <a:srgbClr val="262626"/>
                </a:solidFill>
              </a:rPr>
              <a:t>easybot</a:t>
            </a:r>
            <a:endParaRPr lang="en-GB" sz="10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Port</a:t>
            </a:r>
            <a:r>
              <a:rPr lang="en-GB" sz="1000" dirty="0">
                <a:solidFill>
                  <a:srgbClr val="262626"/>
                </a:solidFill>
              </a:rPr>
              <a:t>	</a:t>
            </a:r>
            <a:r>
              <a:rPr lang="en-GB" sz="1000" dirty="0" smtClean="0">
                <a:solidFill>
                  <a:srgbClr val="262626"/>
                </a:solidFill>
              </a:rPr>
              <a:t>22</a:t>
            </a:r>
            <a:endParaRPr lang="en-GB" sz="10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如何传输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在</a:t>
            </a:r>
            <a:r>
              <a:rPr lang="en-US" altLang="zh-CN" sz="1400" dirty="0" smtClean="0">
                <a:solidFill>
                  <a:srgbClr val="262626"/>
                </a:solidFill>
              </a:rPr>
              <a:t>PC</a:t>
            </a:r>
            <a:r>
              <a:rPr lang="zh-CN" altLang="en-US" sz="1400" dirty="0" smtClean="0">
                <a:solidFill>
                  <a:srgbClr val="262626"/>
                </a:solidFill>
              </a:rPr>
              <a:t>和控制器</a:t>
            </a:r>
            <a:r>
              <a:rPr lang="en-GB" sz="1400" i="1" dirty="0" smtClean="0">
                <a:solidFill>
                  <a:srgbClr val="262626"/>
                </a:solidFill>
              </a:rPr>
              <a:t>/programs </a:t>
            </a:r>
            <a:r>
              <a:rPr lang="zh-CN" altLang="en-US" sz="1400" i="1" dirty="0" smtClean="0">
                <a:solidFill>
                  <a:srgbClr val="262626"/>
                </a:solidFill>
              </a:rPr>
              <a:t>文件夹之间拖拽文件</a:t>
            </a:r>
            <a:endParaRPr lang="en-GB" sz="1400" dirty="0">
              <a:solidFill>
                <a:srgbClr val="FF0000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FF0000"/>
                </a:solidFill>
              </a:rPr>
              <a:t>警告：</a:t>
            </a:r>
            <a:r>
              <a:rPr lang="en-GB" sz="1400" dirty="0" smtClean="0">
                <a:solidFill>
                  <a:srgbClr val="FF0000"/>
                </a:solidFill>
              </a:rPr>
              <a:t/>
            </a:r>
            <a:br>
              <a:rPr lang="en-GB" sz="1400" dirty="0" smtClean="0">
                <a:solidFill>
                  <a:srgbClr val="FF0000"/>
                </a:solidFill>
              </a:rPr>
            </a:br>
            <a:r>
              <a:rPr lang="zh-CN" altLang="en-US" sz="1400" dirty="0" smtClean="0">
                <a:solidFill>
                  <a:srgbClr val="FF0000"/>
                </a:solidFill>
              </a:rPr>
              <a:t>控制箱文件系统没有写保护，使用错误将导致系统故障</a:t>
            </a:r>
            <a:endParaRPr lang="en-GB" sz="1400" dirty="0" smtClean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FTP </a:t>
            </a:r>
            <a:r>
              <a:rPr lang="zh-CN" altLang="en-US" dirty="0"/>
              <a:t>服务器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6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662400"/>
            <a:ext cx="4889649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05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FTP </a:t>
            </a:r>
            <a:r>
              <a:rPr lang="zh-CN" altLang="en-US" dirty="0"/>
              <a:t>服务器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培训练习</a:t>
            </a:r>
            <a:endParaRPr lang="en-SG" dirty="0">
              <a:latin typeface="+mj-lt"/>
            </a:endParaRP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69388" y="536163"/>
            <a:ext cx="7728564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把在</a:t>
            </a:r>
            <a:r>
              <a:rPr lang="en-US" sz="1800" i="1" dirty="0" smtClean="0">
                <a:solidFill>
                  <a:srgbClr val="262626"/>
                </a:solidFill>
              </a:rPr>
              <a:t>programs </a:t>
            </a:r>
            <a:r>
              <a:rPr lang="zh-CN" altLang="en-US" sz="1800" i="1" dirty="0" smtClean="0">
                <a:solidFill>
                  <a:srgbClr val="262626"/>
                </a:solidFill>
              </a:rPr>
              <a:t>文件夹的所有文件做备份</a:t>
            </a: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在电脑上用</a:t>
            </a:r>
            <a:r>
              <a:rPr lang="en-US" altLang="zh-CN" sz="1800" dirty="0" err="1" smtClean="0">
                <a:solidFill>
                  <a:srgbClr val="262626"/>
                </a:solidFill>
              </a:rPr>
              <a:t>URSim</a:t>
            </a:r>
            <a:r>
              <a:rPr lang="zh-CN" altLang="en-US" sz="1800" dirty="0" smtClean="0">
                <a:solidFill>
                  <a:srgbClr val="262626"/>
                </a:solidFill>
              </a:rPr>
              <a:t>写一个简单程序</a:t>
            </a: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把写好的程序拷贝到</a:t>
            </a:r>
            <a:r>
              <a:rPr lang="en-GB" sz="1800" dirty="0" smtClean="0">
                <a:solidFill>
                  <a:srgbClr val="262626"/>
                </a:solidFill>
              </a:rPr>
              <a:t/>
            </a:r>
            <a:br>
              <a:rPr lang="en-GB" sz="1800" dirty="0" smtClean="0">
                <a:solidFill>
                  <a:srgbClr val="262626"/>
                </a:solidFill>
              </a:rPr>
            </a:br>
            <a:r>
              <a:rPr lang="en-GB" sz="1800" i="1" dirty="0" smtClean="0">
                <a:solidFill>
                  <a:srgbClr val="262626"/>
                </a:solidFill>
              </a:rPr>
              <a:t>programs </a:t>
            </a:r>
            <a:r>
              <a:rPr lang="zh-CN" altLang="en-US" sz="1800" dirty="0" smtClean="0">
                <a:solidFill>
                  <a:srgbClr val="262626"/>
                </a:solidFill>
              </a:rPr>
              <a:t>文件夹中</a:t>
            </a: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在机器人上运行这个程序</a:t>
            </a: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200" dirty="0" smtClean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7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 smtClean="0"/>
              <a:t>高级</a:t>
            </a:r>
            <a:r>
              <a:rPr lang="en-US" altLang="zh-CN" dirty="0" smtClean="0"/>
              <a:t>TCP</a:t>
            </a:r>
            <a:r>
              <a:rPr lang="zh-CN" altLang="en-US" dirty="0" smtClean="0"/>
              <a:t>使用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</a:t>
            </a:r>
            <a:r>
              <a:rPr lang="zh-CN" altLang="en-US" dirty="0" smtClean="0"/>
              <a:t>服务器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 dirty="0" smtClean="0"/>
              <a:t>客户端界面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</a:t>
            </a:r>
            <a:r>
              <a:rPr lang="zh-CN" altLang="en-US" dirty="0"/>
              <a:t>通讯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 dirty="0" smtClean="0"/>
              <a:t>程序问题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82</a:t>
            </a:fld>
            <a:endParaRPr lang="en-US"/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10659" y="1478306"/>
            <a:ext cx="479425" cy="473075"/>
          </a:xfrm>
          <a:solidFill>
            <a:srgbClr val="00628B"/>
          </a:solidFill>
        </p:spPr>
        <p:txBody>
          <a:bodyPr vert="horz" lIns="0" tIns="0" rIns="0" bIns="0" numCol="1" rtlCol="0" anchor="ctr">
            <a:norm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289615" y="1478538"/>
            <a:ext cx="3298825" cy="473075"/>
          </a:xfrm>
          <a:solidFill>
            <a:srgbClr val="5DADCF"/>
          </a:solidFill>
          <a:ln>
            <a:noFill/>
          </a:ln>
        </p:spPr>
        <p:txBody>
          <a:bodyPr vert="horz" lIns="0" tIns="0" rIns="0" bIns="0" numCol="1" rtlCol="0" anchor="ctr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Dashboard </a:t>
            </a:r>
            <a:r>
              <a:rPr lang="zh-CN" altLang="en-US" dirty="0">
                <a:solidFill>
                  <a:schemeClr val="bg1"/>
                </a:solidFill>
              </a:rPr>
              <a:t>服务器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Dashboard </a:t>
            </a:r>
            <a:r>
              <a:rPr lang="zh-CN" altLang="en-US" dirty="0"/>
              <a:t>服务器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7</a:t>
            </a:r>
            <a:endParaRPr lang="en-SG" dirty="0"/>
          </a:p>
        </p:txBody>
      </p:sp>
      <p:sp>
        <p:nvSpPr>
          <p:cNvPr id="8" name="Pladsholder til indhold 2"/>
          <p:cNvSpPr txBox="1">
            <a:spLocks/>
          </p:cNvSpPr>
          <p:nvPr/>
        </p:nvSpPr>
        <p:spPr>
          <a:xfrm>
            <a:off x="242596" y="504000"/>
            <a:ext cx="8090035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Dashboard </a:t>
            </a:r>
            <a:r>
              <a:rPr lang="zh-CN" altLang="en-US" sz="1800" dirty="0">
                <a:solidFill>
                  <a:srgbClr val="262626"/>
                </a:solidFill>
              </a:rPr>
              <a:t>服务器</a:t>
            </a: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允许通过端口号</a:t>
            </a:r>
            <a:r>
              <a:rPr lang="en-US" altLang="zh-CN" sz="1400" dirty="0" smtClean="0">
                <a:solidFill>
                  <a:srgbClr val="262626"/>
                </a:solidFill>
              </a:rPr>
              <a:t>29999</a:t>
            </a:r>
            <a:r>
              <a:rPr lang="zh-CN" altLang="en-US" sz="1400" dirty="0" smtClean="0">
                <a:solidFill>
                  <a:srgbClr val="262626"/>
                </a:solidFill>
              </a:rPr>
              <a:t>远程控制机器人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控制机器人操作，如导入程序、启动程序等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得到机器人状态反馈（如机器人正在运行、停止等）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显示</a:t>
            </a:r>
            <a:r>
              <a:rPr lang="en-US" altLang="zh-CN" sz="1400" dirty="0" smtClean="0">
                <a:solidFill>
                  <a:srgbClr val="262626"/>
                </a:solidFill>
              </a:rPr>
              <a:t>/</a:t>
            </a:r>
            <a:r>
              <a:rPr lang="zh-CN" altLang="en-US" sz="1400" dirty="0" smtClean="0">
                <a:solidFill>
                  <a:srgbClr val="262626"/>
                </a:solidFill>
              </a:rPr>
              <a:t>关闭弹出窗口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设置用户权限水平（如</a:t>
            </a:r>
            <a:r>
              <a:rPr lang="en-US" altLang="zh-CN" sz="1400" dirty="0" smtClean="0">
                <a:solidFill>
                  <a:srgbClr val="262626"/>
                </a:solidFill>
              </a:rPr>
              <a:t>GUI</a:t>
            </a:r>
            <a:r>
              <a:rPr lang="zh-CN" altLang="en-US" sz="1400" dirty="0" smtClean="0">
                <a:solidFill>
                  <a:srgbClr val="262626"/>
                </a:solidFill>
              </a:rPr>
              <a:t>界面某些部分禁止访问）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0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0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0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在技术支持网站可找到所有指令列表</a:t>
            </a: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什么是 </a:t>
            </a:r>
            <a:r>
              <a:rPr lang="en-SG" dirty="0" smtClean="0">
                <a:latin typeface="+mj-lt"/>
              </a:rPr>
              <a:t>Dashboard </a:t>
            </a:r>
            <a:r>
              <a:rPr lang="zh-CN" altLang="en-US" dirty="0" smtClean="0">
                <a:latin typeface="+mj-lt"/>
              </a:rPr>
              <a:t>服务器？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456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Dashboard </a:t>
            </a:r>
            <a:r>
              <a:rPr lang="zh-CN" altLang="en-US" dirty="0" smtClean="0"/>
              <a:t>服务器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6</a:t>
            </a: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5" y="504000"/>
            <a:ext cx="3357405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err="1" smtClean="0">
                <a:solidFill>
                  <a:srgbClr val="262626"/>
                </a:solidFill>
              </a:rPr>
              <a:t>SocketTest</a:t>
            </a: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测试</a:t>
            </a:r>
            <a:r>
              <a:rPr lang="en-US" sz="1400" dirty="0" smtClean="0">
                <a:solidFill>
                  <a:srgbClr val="262626"/>
                </a:solidFill>
              </a:rPr>
              <a:t>TCP/IP socket </a:t>
            </a:r>
            <a:r>
              <a:rPr lang="zh-CN" altLang="en-US" sz="1400" dirty="0" smtClean="0">
                <a:solidFill>
                  <a:srgbClr val="262626"/>
                </a:solidFill>
              </a:rPr>
              <a:t>通讯的免费软件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  <a:hlinkClick r:id="rId3"/>
              </a:rPr>
              <a:t>sockettest.sourceforget.net</a:t>
            </a: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如何连接</a:t>
            </a: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在机器人和</a:t>
            </a:r>
            <a:r>
              <a:rPr lang="en-US" altLang="zh-CN" sz="1400" dirty="0" smtClean="0">
                <a:solidFill>
                  <a:srgbClr val="262626"/>
                </a:solidFill>
              </a:rPr>
              <a:t>PC</a:t>
            </a:r>
            <a:r>
              <a:rPr lang="zh-CN" altLang="en-US" sz="1400" dirty="0" smtClean="0">
                <a:solidFill>
                  <a:srgbClr val="262626"/>
                </a:solidFill>
              </a:rPr>
              <a:t>上设好</a:t>
            </a:r>
            <a:r>
              <a:rPr lang="en-US" altLang="zh-CN" sz="1400" dirty="0" smtClean="0">
                <a:solidFill>
                  <a:srgbClr val="262626"/>
                </a:solidFill>
              </a:rPr>
              <a:t>IP</a:t>
            </a:r>
            <a:r>
              <a:rPr lang="zh-CN" altLang="en-US" sz="1400" dirty="0" smtClean="0">
                <a:solidFill>
                  <a:srgbClr val="262626"/>
                </a:solidFill>
              </a:rPr>
              <a:t>地址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打开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en-GB" sz="1400" dirty="0" err="1" smtClean="0">
                <a:solidFill>
                  <a:srgbClr val="262626"/>
                </a:solidFill>
              </a:rPr>
              <a:t>SocketTest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选择客户端（</a:t>
            </a:r>
            <a:r>
              <a:rPr lang="en-GB" sz="1000" dirty="0" smtClean="0">
                <a:solidFill>
                  <a:srgbClr val="262626"/>
                </a:solidFill>
              </a:rPr>
              <a:t>Client</a:t>
            </a:r>
            <a:r>
              <a:rPr lang="zh-CN" altLang="en-US" sz="1000" dirty="0" smtClean="0">
                <a:solidFill>
                  <a:srgbClr val="262626"/>
                </a:solidFill>
              </a:rPr>
              <a:t>）窗口</a:t>
            </a:r>
            <a:endParaRPr lang="en-GB" sz="10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输入机器人</a:t>
            </a:r>
            <a:r>
              <a:rPr lang="en-US" altLang="zh-CN" sz="1000" dirty="0" smtClean="0">
                <a:solidFill>
                  <a:srgbClr val="262626"/>
                </a:solidFill>
              </a:rPr>
              <a:t>IP</a:t>
            </a:r>
            <a:r>
              <a:rPr lang="zh-CN" altLang="en-US" sz="1000" dirty="0" smtClean="0">
                <a:solidFill>
                  <a:srgbClr val="262626"/>
                </a:solidFill>
              </a:rPr>
              <a:t>地址</a:t>
            </a:r>
            <a:endParaRPr lang="en-GB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zh-CN" altLang="en-US" sz="1000" dirty="0">
                <a:solidFill>
                  <a:srgbClr val="262626"/>
                </a:solidFill>
              </a:rPr>
              <a:t>输入</a:t>
            </a:r>
            <a:r>
              <a:rPr lang="en-GB" sz="1000" dirty="0" smtClean="0">
                <a:solidFill>
                  <a:srgbClr val="262626"/>
                </a:solidFill>
              </a:rPr>
              <a:t>Dashboard </a:t>
            </a:r>
            <a:r>
              <a:rPr lang="zh-CN" altLang="en-US" sz="1000" dirty="0" smtClean="0">
                <a:solidFill>
                  <a:srgbClr val="262626"/>
                </a:solidFill>
              </a:rPr>
              <a:t>服务器端口号</a:t>
            </a:r>
            <a:r>
              <a:rPr lang="en-GB" sz="1000" dirty="0" smtClean="0">
                <a:solidFill>
                  <a:srgbClr val="262626"/>
                </a:solidFill>
              </a:rPr>
              <a:t> </a:t>
            </a:r>
            <a:br>
              <a:rPr lang="en-GB" sz="1000" dirty="0" smtClean="0">
                <a:solidFill>
                  <a:srgbClr val="262626"/>
                </a:solidFill>
              </a:rPr>
            </a:br>
            <a:r>
              <a:rPr lang="en-GB" sz="1000" dirty="0" smtClean="0">
                <a:solidFill>
                  <a:srgbClr val="262626"/>
                </a:solidFill>
              </a:rPr>
              <a:t>(29999)</a:t>
            </a: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点连接（</a:t>
            </a:r>
            <a:r>
              <a:rPr lang="en-US" altLang="zh-CN" sz="1000" dirty="0" smtClean="0">
                <a:solidFill>
                  <a:srgbClr val="262626"/>
                </a:solidFill>
              </a:rPr>
              <a:t>Connect</a:t>
            </a:r>
            <a:r>
              <a:rPr lang="zh-CN" altLang="en-US" sz="1000" dirty="0" smtClean="0">
                <a:solidFill>
                  <a:srgbClr val="262626"/>
                </a:solidFill>
              </a:rPr>
              <a:t>）</a:t>
            </a:r>
            <a:endParaRPr lang="en-GB" sz="10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600" dirty="0">
              <a:solidFill>
                <a:srgbClr val="262626"/>
              </a:solidFill>
            </a:endParaRPr>
          </a:p>
          <a:p>
            <a:pPr marL="0" indent="0">
              <a:buClr>
                <a:srgbClr val="99CC00"/>
              </a:buClr>
              <a:buNone/>
            </a:pPr>
            <a:r>
              <a:rPr lang="en-GB" sz="1400" dirty="0">
                <a:solidFill>
                  <a:srgbClr val="262626"/>
                </a:solidFill>
              </a:rPr>
              <a:t/>
            </a:r>
            <a:br>
              <a:rPr lang="en-GB" sz="1400" dirty="0">
                <a:solidFill>
                  <a:srgbClr val="262626"/>
                </a:solidFill>
              </a:rPr>
            </a:br>
            <a:endParaRPr lang="en-GB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err="1" smtClean="0">
                <a:latin typeface="+mj-lt"/>
              </a:rPr>
              <a:t>SocketTest</a:t>
            </a:r>
            <a:endParaRPr lang="en-SG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813600"/>
            <a:ext cx="475199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9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Dashboard </a:t>
            </a:r>
            <a:r>
              <a:rPr lang="zh-CN" altLang="en-US" dirty="0"/>
              <a:t>服务器</a:t>
            </a:r>
            <a:r>
              <a:rPr lang="en-SG" dirty="0" smtClean="0"/>
              <a:t>r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6</a:t>
            </a: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5" y="504000"/>
            <a:ext cx="3715947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远程控制机器人</a:t>
            </a: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lnSpc>
                <a:spcPct val="150000"/>
              </a:lnSpc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/>
          </a:p>
          <a:p>
            <a:pPr lvl="1">
              <a:lnSpc>
                <a:spcPct val="150000"/>
              </a:lnSpc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导入程序</a:t>
            </a:r>
            <a:r>
              <a:rPr lang="en-GB" sz="1400" dirty="0" smtClean="0"/>
              <a:t>load </a:t>
            </a:r>
            <a:r>
              <a:rPr lang="en-GB" sz="1400" i="1" dirty="0"/>
              <a:t>&lt;</a:t>
            </a:r>
            <a:r>
              <a:rPr lang="en-GB" sz="1400" i="1" dirty="0" err="1"/>
              <a:t>program.urp</a:t>
            </a:r>
            <a:r>
              <a:rPr lang="en-GB" sz="1400" i="1" dirty="0"/>
              <a:t>&gt; </a:t>
            </a:r>
            <a:endParaRPr lang="en-GB" sz="1400" dirty="0" smtClean="0"/>
          </a:p>
          <a:p>
            <a:pPr lvl="1">
              <a:lnSpc>
                <a:spcPct val="150000"/>
              </a:lnSpc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启动程序</a:t>
            </a:r>
            <a:r>
              <a:rPr lang="en-GB" sz="1400" dirty="0" smtClean="0"/>
              <a:t>play </a:t>
            </a:r>
            <a:r>
              <a:rPr lang="en-GB" sz="1400" dirty="0"/>
              <a:t>(</a:t>
            </a:r>
            <a:r>
              <a:rPr lang="en-GB" sz="1400" i="1" dirty="0"/>
              <a:t>starts </a:t>
            </a:r>
            <a:r>
              <a:rPr lang="en-GB" sz="1400" i="1" dirty="0" smtClean="0"/>
              <a:t>loaded program</a:t>
            </a:r>
            <a:r>
              <a:rPr lang="en-GB" sz="1400" dirty="0" smtClean="0"/>
              <a:t>) </a:t>
            </a:r>
          </a:p>
          <a:p>
            <a:pPr lvl="1">
              <a:lnSpc>
                <a:spcPct val="150000"/>
              </a:lnSpc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停止程序</a:t>
            </a:r>
            <a:r>
              <a:rPr lang="en-GB" sz="1400" dirty="0" smtClean="0"/>
              <a:t>stop </a:t>
            </a:r>
            <a:r>
              <a:rPr lang="en-GB" sz="1400" dirty="0"/>
              <a:t>(</a:t>
            </a:r>
            <a:r>
              <a:rPr lang="en-GB" sz="1400" i="1" dirty="0"/>
              <a:t>stops running program</a:t>
            </a:r>
            <a:r>
              <a:rPr lang="en-GB" sz="1400" dirty="0" smtClean="0"/>
              <a:t>)</a:t>
            </a:r>
          </a:p>
          <a:p>
            <a:pPr lvl="1">
              <a:lnSpc>
                <a:spcPct val="150000"/>
              </a:lnSpc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暂停程序</a:t>
            </a:r>
            <a:r>
              <a:rPr lang="en-GB" sz="1400" dirty="0" smtClean="0"/>
              <a:t>pause </a:t>
            </a:r>
            <a:r>
              <a:rPr lang="en-GB" sz="1400" dirty="0"/>
              <a:t>(</a:t>
            </a:r>
            <a:r>
              <a:rPr lang="en-GB" sz="1400" i="1" dirty="0"/>
              <a:t>pauses the running program</a:t>
            </a:r>
            <a:r>
              <a:rPr lang="en-GB" sz="1400" dirty="0"/>
              <a:t>) </a:t>
            </a:r>
            <a:endParaRPr lang="en-GB" sz="1400" dirty="0" smtClean="0"/>
          </a:p>
          <a:p>
            <a:pPr lvl="1">
              <a:lnSpc>
                <a:spcPct val="150000"/>
              </a:lnSpc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关闭连接</a:t>
            </a:r>
            <a:r>
              <a:rPr lang="en-GB" sz="1400" dirty="0" smtClean="0"/>
              <a:t>quit </a:t>
            </a:r>
            <a:r>
              <a:rPr lang="en-GB" sz="1400" dirty="0"/>
              <a:t>(</a:t>
            </a:r>
            <a:r>
              <a:rPr lang="en-GB" sz="1400" i="1" dirty="0"/>
              <a:t>closes connection</a:t>
            </a:r>
            <a:r>
              <a:rPr lang="en-GB" sz="1400" dirty="0" smtClean="0"/>
              <a:t>)</a:t>
            </a:r>
          </a:p>
          <a:p>
            <a:pPr lvl="1">
              <a:lnSpc>
                <a:spcPct val="150000"/>
              </a:lnSpc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关机</a:t>
            </a:r>
            <a:r>
              <a:rPr lang="en-GB" sz="1400" dirty="0" smtClean="0"/>
              <a:t>shutdown </a:t>
            </a:r>
            <a:r>
              <a:rPr lang="en-GB" sz="1400" dirty="0"/>
              <a:t>(</a:t>
            </a:r>
            <a:r>
              <a:rPr lang="en-GB" sz="1400" i="1" dirty="0"/>
              <a:t>shuts down and turns </a:t>
            </a:r>
            <a:r>
              <a:rPr lang="en-GB" sz="1400" i="1" dirty="0" smtClean="0"/>
              <a:t>off the </a:t>
            </a:r>
            <a:r>
              <a:rPr lang="en-GB" sz="1400" i="1" dirty="0"/>
              <a:t>robot and controller</a:t>
            </a:r>
            <a:r>
              <a:rPr lang="en-GB" sz="1400" dirty="0"/>
              <a:t>) 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Dashboard </a:t>
            </a:r>
            <a:r>
              <a:rPr lang="zh-CN" altLang="en-US" dirty="0" smtClean="0">
                <a:latin typeface="+mj-lt"/>
              </a:rPr>
              <a:t>远程操作</a:t>
            </a:r>
            <a:endParaRPr lang="en-SG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288" y="813600"/>
            <a:ext cx="459924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9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Dashboard </a:t>
            </a:r>
            <a:r>
              <a:rPr lang="zh-CN" altLang="en-US" dirty="0"/>
              <a:t>服务器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7</a:t>
            </a: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6" y="504000"/>
            <a:ext cx="3357404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请求机器人状态</a:t>
            </a: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 smtClean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执行状态请求</a:t>
            </a:r>
            <a:r>
              <a:rPr lang="en-GB" sz="1400" dirty="0" smtClean="0"/>
              <a:t>running (</a:t>
            </a:r>
            <a:r>
              <a:rPr lang="en-GB" sz="1400" i="1" dirty="0" smtClean="0"/>
              <a:t>execution state enquiry</a:t>
            </a:r>
            <a:r>
              <a:rPr lang="en-GB" sz="1400" dirty="0" smtClean="0"/>
              <a:t>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机器人模式请求</a:t>
            </a:r>
            <a:r>
              <a:rPr lang="en-GB" sz="1400" dirty="0" err="1" smtClean="0"/>
              <a:t>robotmode</a:t>
            </a:r>
            <a:r>
              <a:rPr lang="en-GB" sz="1400" dirty="0" smtClean="0"/>
              <a:t> (</a:t>
            </a:r>
            <a:r>
              <a:rPr lang="en-GB" sz="1400" i="1" dirty="0" smtClean="0"/>
              <a:t>robot mode enquiry</a:t>
            </a:r>
            <a:r>
              <a:rPr lang="en-GB" sz="1400" dirty="0" smtClean="0"/>
              <a:t>) 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得到加载的程序</a:t>
            </a:r>
            <a:r>
              <a:rPr lang="en-GB" sz="1400" dirty="0" smtClean="0"/>
              <a:t>Get loaded program (</a:t>
            </a:r>
            <a:r>
              <a:rPr lang="en-GB" sz="1400" i="1" dirty="0" smtClean="0"/>
              <a:t>which program</a:t>
            </a:r>
            <a:br>
              <a:rPr lang="en-GB" sz="1400" i="1" dirty="0" smtClean="0"/>
            </a:br>
            <a:r>
              <a:rPr lang="en-GB" sz="1400" i="1" dirty="0" smtClean="0"/>
              <a:t>is loaded</a:t>
            </a:r>
            <a:r>
              <a:rPr lang="en-GB" sz="1400" dirty="0" smtClean="0"/>
              <a:t>) 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返回程序保存状态</a:t>
            </a:r>
            <a:r>
              <a:rPr lang="en-GB" sz="1400" dirty="0" err="1" smtClean="0"/>
              <a:t>isProgramSaved</a:t>
            </a:r>
            <a:r>
              <a:rPr lang="en-GB" sz="1400" dirty="0" smtClean="0"/>
              <a:t> </a:t>
            </a:r>
            <a:r>
              <a:rPr lang="en-GB" sz="1400" dirty="0"/>
              <a:t>(</a:t>
            </a:r>
            <a:r>
              <a:rPr lang="en-GB" sz="1400" i="1" dirty="0"/>
              <a:t>Returns the save </a:t>
            </a:r>
            <a:r>
              <a:rPr lang="en-GB" sz="1400" i="1" dirty="0" smtClean="0"/>
              <a:t>state</a:t>
            </a:r>
            <a:br>
              <a:rPr lang="en-GB" sz="1400" i="1" dirty="0" smtClean="0"/>
            </a:br>
            <a:r>
              <a:rPr lang="en-GB" sz="1400" i="1" dirty="0" smtClean="0"/>
              <a:t>of </a:t>
            </a:r>
            <a:r>
              <a:rPr lang="en-GB" sz="1400" i="1" dirty="0"/>
              <a:t>the active program</a:t>
            </a:r>
            <a:r>
              <a:rPr lang="en-GB" sz="1400" dirty="0"/>
              <a:t>) </a:t>
            </a:r>
            <a:endParaRPr lang="en-GB" sz="1400" dirty="0" smtClean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返回程序状态 </a:t>
            </a:r>
            <a:r>
              <a:rPr lang="en-GB" sz="1400" dirty="0" err="1" smtClean="0"/>
              <a:t>programState</a:t>
            </a:r>
            <a:r>
              <a:rPr lang="en-GB" sz="1400" dirty="0" smtClean="0"/>
              <a:t> </a:t>
            </a:r>
            <a:r>
              <a:rPr lang="en-GB" sz="1400" dirty="0"/>
              <a:t>(</a:t>
            </a:r>
            <a:r>
              <a:rPr lang="en-GB" sz="1400" i="1" dirty="0"/>
              <a:t>Returns the state of </a:t>
            </a:r>
            <a:r>
              <a:rPr lang="en-GB" sz="1400" i="1" dirty="0" smtClean="0"/>
              <a:t>the</a:t>
            </a:r>
            <a:br>
              <a:rPr lang="en-GB" sz="1400" i="1" dirty="0" smtClean="0"/>
            </a:br>
            <a:r>
              <a:rPr lang="en-GB" sz="1400" i="1" dirty="0" smtClean="0"/>
              <a:t>active </a:t>
            </a:r>
            <a:r>
              <a:rPr lang="en-GB" sz="1400" i="1" dirty="0"/>
              <a:t>program, or STOPPED if </a:t>
            </a:r>
            <a:r>
              <a:rPr lang="en-GB" sz="1400" i="1" dirty="0" smtClean="0"/>
              <a:t>no</a:t>
            </a:r>
            <a:br>
              <a:rPr lang="en-GB" sz="1400" i="1" dirty="0" smtClean="0"/>
            </a:br>
            <a:r>
              <a:rPr lang="en-GB" sz="1400" i="1" dirty="0" smtClean="0"/>
              <a:t>program </a:t>
            </a:r>
            <a:r>
              <a:rPr lang="en-GB" sz="1400" i="1" dirty="0"/>
              <a:t>is loaded</a:t>
            </a:r>
            <a:r>
              <a:rPr lang="en-GB" sz="1400" dirty="0"/>
              <a:t>) </a:t>
            </a:r>
            <a:endParaRPr lang="en-US" sz="1400" dirty="0"/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Dashboard </a:t>
            </a:r>
            <a:r>
              <a:rPr lang="zh-CN" altLang="en-US" dirty="0">
                <a:latin typeface="+mj-lt"/>
              </a:rPr>
              <a:t>反馈</a:t>
            </a:r>
            <a:endParaRPr lang="da-DK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813600"/>
            <a:ext cx="475199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9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Dashboard </a:t>
            </a:r>
            <a:r>
              <a:rPr lang="zh-CN" altLang="en-US" dirty="0"/>
              <a:t>服务器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7</a:t>
            </a: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6" y="504000"/>
            <a:ext cx="3357404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在</a:t>
            </a:r>
            <a:r>
              <a:rPr lang="en-US" sz="1800" dirty="0" smtClean="0">
                <a:solidFill>
                  <a:srgbClr val="262626"/>
                </a:solidFill>
              </a:rPr>
              <a:t> GUI </a:t>
            </a:r>
            <a:r>
              <a:rPr lang="zh-CN" altLang="en-US" sz="1800" dirty="0" smtClean="0">
                <a:solidFill>
                  <a:srgbClr val="262626"/>
                </a:solidFill>
              </a:rPr>
              <a:t>中打开或者关闭弹出窗口</a:t>
            </a: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打开一个弹出窗口</a:t>
            </a:r>
            <a:r>
              <a:rPr lang="en-GB" sz="1400" dirty="0" smtClean="0"/>
              <a:t>popup </a:t>
            </a:r>
            <a:r>
              <a:rPr lang="en-GB" sz="1400" dirty="0"/>
              <a:t>&lt;</a:t>
            </a:r>
            <a:r>
              <a:rPr lang="en-GB" sz="1400" i="1" dirty="0"/>
              <a:t>popup-text</a:t>
            </a:r>
            <a:r>
              <a:rPr lang="en-GB" sz="1400" dirty="0"/>
              <a:t>&gt; </a:t>
            </a:r>
            <a:r>
              <a:rPr lang="en-GB" sz="1400" dirty="0" smtClean="0"/>
              <a:t>(</a:t>
            </a:r>
            <a:r>
              <a:rPr lang="en-GB" sz="1400" i="1" dirty="0" smtClean="0"/>
              <a:t>open a popup</a:t>
            </a:r>
            <a:r>
              <a:rPr lang="en-GB" sz="1400" dirty="0" smtClean="0"/>
              <a:t>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关闭一个弹出窗口</a:t>
            </a:r>
            <a:r>
              <a:rPr lang="en-GB" sz="1400" dirty="0" smtClean="0"/>
              <a:t>close </a:t>
            </a:r>
            <a:r>
              <a:rPr lang="en-GB" sz="1400" dirty="0"/>
              <a:t>popup (</a:t>
            </a:r>
            <a:r>
              <a:rPr lang="en-GB" sz="1400" i="1" dirty="0"/>
              <a:t>closes the popup</a:t>
            </a:r>
            <a:r>
              <a:rPr lang="en-GB" sz="1400" dirty="0"/>
              <a:t>) </a:t>
            </a: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Dashboard </a:t>
            </a:r>
            <a:r>
              <a:rPr lang="zh-CN" altLang="en-US" dirty="0">
                <a:latin typeface="+mj-lt"/>
              </a:rPr>
              <a:t>弹</a:t>
            </a:r>
            <a:r>
              <a:rPr lang="zh-CN" altLang="en-US" dirty="0" smtClean="0">
                <a:latin typeface="+mj-lt"/>
              </a:rPr>
              <a:t>出窗口</a:t>
            </a:r>
            <a:endParaRPr lang="da-DK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722" y="3236955"/>
            <a:ext cx="1162050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813600"/>
            <a:ext cx="475199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9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Dashboard </a:t>
            </a:r>
            <a:r>
              <a:rPr lang="zh-CN" altLang="en-US" dirty="0"/>
              <a:t>服务器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7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5" y="504000"/>
            <a:ext cx="8590119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在欢迎屏幕控制可选项</a:t>
            </a: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设置用户角色 </a:t>
            </a:r>
            <a:r>
              <a:rPr lang="en-GB" sz="1400" dirty="0" err="1" smtClean="0"/>
              <a:t>setUserRole</a:t>
            </a:r>
            <a:r>
              <a:rPr lang="en-GB" sz="1400" dirty="0" smtClean="0"/>
              <a:t> </a:t>
            </a:r>
            <a:r>
              <a:rPr lang="en-GB" sz="1400" dirty="0"/>
              <a:t>&lt;</a:t>
            </a:r>
            <a:r>
              <a:rPr lang="en-GB" sz="1400" i="1" dirty="0"/>
              <a:t>role</a:t>
            </a:r>
            <a:r>
              <a:rPr lang="en-GB" sz="1400" dirty="0"/>
              <a:t>&gt;</a:t>
            </a: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Dashboard </a:t>
            </a:r>
            <a:r>
              <a:rPr lang="zh-CN" altLang="en-US" dirty="0" smtClean="0">
                <a:latin typeface="+mj-lt"/>
              </a:rPr>
              <a:t>用户角色</a:t>
            </a:r>
            <a:endParaRPr lang="en-SG" dirty="0">
              <a:latin typeface="+mj-lt"/>
            </a:endParaRPr>
          </a:p>
        </p:txBody>
      </p:sp>
      <p:graphicFrame>
        <p:nvGraphicFramePr>
          <p:cNvPr id="7" name="Tabel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911059"/>
              </p:ext>
            </p:extLst>
          </p:nvPr>
        </p:nvGraphicFramePr>
        <p:xfrm>
          <a:off x="932389" y="2710047"/>
          <a:ext cx="7277108" cy="165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55565"/>
                <a:gridCol w="4221543"/>
              </a:tblGrid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</a:rPr>
                        <a:t>编程者（</a:t>
                      </a:r>
                      <a:r>
                        <a:rPr lang="en-GB" sz="1200" dirty="0" smtClean="0">
                          <a:solidFill>
                            <a:srgbClr val="262626"/>
                          </a:solidFill>
                        </a:rPr>
                        <a:t>programmer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</a:rPr>
                        <a:t>）</a:t>
                      </a:r>
                      <a:endParaRPr lang="en-GB" sz="1200" dirty="0" smtClean="0">
                        <a:solidFill>
                          <a:srgbClr val="26262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“设置机器人”按钮无效，专家模式</a:t>
                      </a:r>
                      <a:r>
                        <a:rPr lang="da-DK" sz="1200" baseline="0" dirty="0" smtClean="0"/>
                        <a:t>”Expert Mode” </a:t>
                      </a:r>
                      <a:r>
                        <a:rPr lang="zh-CN" altLang="en-US" sz="1200" baseline="0" dirty="0" smtClean="0"/>
                        <a:t>可用（需要正确的密码）</a:t>
                      </a:r>
                      <a:r>
                        <a:rPr lang="da-DK" sz="1200" baseline="0" dirty="0" smtClean="0"/>
                        <a:t> </a:t>
                      </a:r>
                      <a:endParaRPr lang="da-DK" sz="1200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</a:rPr>
                        <a:t>操作者（</a:t>
                      </a:r>
                      <a:r>
                        <a:rPr lang="en-GB" sz="1200" dirty="0" smtClean="0">
                          <a:solidFill>
                            <a:srgbClr val="262626"/>
                          </a:solidFill>
                        </a:rPr>
                        <a:t>operator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</a:rPr>
                        <a:t>）</a:t>
                      </a:r>
                      <a:endParaRPr lang="en-GB" sz="1200" dirty="0" smtClean="0">
                        <a:solidFill>
                          <a:srgbClr val="26262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仅仅“运行程序”和“关闭机器人”有效，专家模式</a:t>
                      </a:r>
                      <a:r>
                        <a:rPr lang="da-DK" sz="1200" dirty="0" smtClean="0"/>
                        <a:t>”Expert Mode” </a:t>
                      </a:r>
                      <a:r>
                        <a:rPr lang="zh-CN" altLang="en-US" sz="1200" dirty="0" smtClean="0"/>
                        <a:t>不能被激活</a:t>
                      </a:r>
                      <a:endParaRPr lang="da-DK" sz="1200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</a:rPr>
                        <a:t>无限制（</a:t>
                      </a:r>
                      <a:r>
                        <a:rPr lang="en-GB" sz="1200" dirty="0" smtClean="0">
                          <a:solidFill>
                            <a:srgbClr val="262626"/>
                          </a:solidFill>
                        </a:rPr>
                        <a:t>none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</a:rPr>
                        <a:t>）</a:t>
                      </a:r>
                      <a:endParaRPr lang="en-GB" sz="1200" dirty="0" smtClean="0">
                        <a:solidFill>
                          <a:srgbClr val="26262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所有按钮有效，专家模式</a:t>
                      </a:r>
                      <a:r>
                        <a:rPr lang="da-DK" sz="1200" dirty="0" smtClean="0"/>
                        <a:t> ”Expert Mode”</a:t>
                      </a:r>
                      <a:r>
                        <a:rPr lang="zh-CN" altLang="en-US" sz="1200" dirty="0" smtClean="0"/>
                        <a:t>有效（需要正确的密码）</a:t>
                      </a:r>
                      <a:r>
                        <a:rPr lang="da-DK" sz="1200" dirty="0" smtClean="0"/>
                        <a:t> </a:t>
                      </a:r>
                      <a:endParaRPr lang="da-DK" sz="1200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</a:rPr>
                        <a:t>锁定（</a:t>
                      </a:r>
                      <a:r>
                        <a:rPr lang="en-GB" sz="1200" dirty="0" smtClean="0">
                          <a:solidFill>
                            <a:srgbClr val="262626"/>
                          </a:solidFill>
                        </a:rPr>
                        <a:t>locked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</a:rPr>
                        <a:t>）</a:t>
                      </a:r>
                      <a:endParaRPr lang="en-GB" sz="1200" dirty="0" smtClean="0">
                        <a:solidFill>
                          <a:srgbClr val="26262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所有按钮无效，专家模式</a:t>
                      </a:r>
                      <a:r>
                        <a:rPr lang="da-DK" sz="1200" dirty="0" smtClean="0"/>
                        <a:t>”Expert Mode” </a:t>
                      </a:r>
                      <a:r>
                        <a:rPr lang="zh-CN" altLang="en-US" sz="1200" dirty="0" smtClean="0"/>
                        <a:t>不能被激活</a:t>
                      </a:r>
                      <a:endParaRPr lang="da-DK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29261"/>
              </p:ext>
            </p:extLst>
          </p:nvPr>
        </p:nvGraphicFramePr>
        <p:xfrm>
          <a:off x="932389" y="2318836"/>
          <a:ext cx="7277108" cy="2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45725"/>
                <a:gridCol w="4231383"/>
              </a:tblGrid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1" dirty="0" smtClean="0"/>
                        <a:t>用户角色</a:t>
                      </a:r>
                      <a:r>
                        <a:rPr lang="da-DK" sz="1200" b="1" dirty="0" smtClean="0"/>
                        <a:t> (&lt;role&gt;)</a:t>
                      </a:r>
                      <a:endParaRPr lang="da-DK" sz="1200" b="1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描述</a:t>
                      </a:r>
                      <a:endParaRPr lang="da-DK" sz="12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19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Dashboard </a:t>
            </a:r>
            <a:r>
              <a:rPr lang="zh-CN" altLang="en-US" dirty="0"/>
              <a:t>服务器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7</a:t>
            </a:r>
            <a:endParaRPr lang="en-SG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242595" y="504000"/>
            <a:ext cx="8590119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返回欢迎屏幕</a:t>
            </a: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连接到</a:t>
            </a:r>
            <a:r>
              <a:rPr lang="en-US" sz="1800" dirty="0" smtClean="0">
                <a:solidFill>
                  <a:srgbClr val="262626"/>
                </a:solidFill>
              </a:rPr>
              <a:t> dashboard </a:t>
            </a:r>
            <a:r>
              <a:rPr lang="zh-CN" altLang="en-US" sz="1800" dirty="0" smtClean="0">
                <a:solidFill>
                  <a:srgbClr val="262626"/>
                </a:solidFill>
              </a:rPr>
              <a:t>服务器</a:t>
            </a:r>
            <a:r>
              <a:rPr lang="en-US" sz="1800" dirty="0" smtClean="0">
                <a:solidFill>
                  <a:srgbClr val="262626"/>
                </a:solidFill>
              </a:rPr>
              <a:t> </a:t>
            </a: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通过</a:t>
            </a:r>
            <a:r>
              <a:rPr lang="en-US" altLang="zh-CN" sz="1800" dirty="0" smtClean="0">
                <a:solidFill>
                  <a:srgbClr val="262626"/>
                </a:solidFill>
              </a:rPr>
              <a:t>FTP</a:t>
            </a:r>
            <a:r>
              <a:rPr lang="zh-CN" altLang="en-US" sz="1800" dirty="0" smtClean="0">
                <a:solidFill>
                  <a:srgbClr val="262626"/>
                </a:solidFill>
              </a:rPr>
              <a:t>加载一个程序到机器人</a:t>
            </a: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运行这个程序</a:t>
            </a: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培训练习</a:t>
            </a:r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419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 smtClean="0"/>
              <a:t>表达式编辑器</a:t>
            </a:r>
            <a:endParaRPr lang="en-US" dirty="0"/>
          </a:p>
        </p:txBody>
      </p:sp>
      <p:sp>
        <p:nvSpPr>
          <p:cNvPr id="17" name="Pladsholder til indhold 2"/>
          <p:cNvSpPr txBox="1">
            <a:spLocks/>
          </p:cNvSpPr>
          <p:nvPr/>
        </p:nvSpPr>
        <p:spPr>
          <a:xfrm>
            <a:off x="433907" y="895813"/>
            <a:ext cx="3036493" cy="2409362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600" dirty="0" smtClean="0">
                <a:solidFill>
                  <a:srgbClr val="262626"/>
                </a:solidFill>
              </a:rPr>
              <a:t>常用脚本指令列表</a:t>
            </a:r>
            <a:endParaRPr lang="en-US" sz="1600" dirty="0" smtClean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600" dirty="0" smtClean="0">
                <a:solidFill>
                  <a:srgbClr val="262626"/>
                </a:solidFill>
              </a:rPr>
              <a:t>保存全部指令</a:t>
            </a: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zh-CN" altLang="en-US" sz="1600" dirty="0" smtClean="0">
                <a:solidFill>
                  <a:srgbClr val="262626"/>
                </a:solidFill>
              </a:rPr>
              <a:t>用力</a:t>
            </a:r>
            <a:r>
              <a:rPr lang="zh-CN" altLang="en-US" sz="1600" dirty="0">
                <a:solidFill>
                  <a:srgbClr val="262626"/>
                </a:solidFill>
              </a:rPr>
              <a:t>（</a:t>
            </a:r>
            <a:r>
              <a:rPr lang="en-US" sz="1600" dirty="0" smtClean="0">
                <a:solidFill>
                  <a:srgbClr val="262626"/>
                </a:solidFill>
              </a:rPr>
              <a:t>force</a:t>
            </a:r>
            <a:r>
              <a:rPr lang="zh-CN" altLang="en-US" sz="1600" dirty="0" smtClean="0">
                <a:solidFill>
                  <a:srgbClr val="262626"/>
                </a:solidFill>
              </a:rPr>
              <a:t>）指令做一个简单程序</a:t>
            </a:r>
            <a:endParaRPr lang="en-US" sz="1600" dirty="0" smtClean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marL="57150" indent="0" defTabSz="457200">
              <a:spcBef>
                <a:spcPts val="0"/>
              </a:spcBef>
              <a:buClr>
                <a:srgbClr val="00628B"/>
              </a:buClr>
            </a:pPr>
            <a:endParaRPr lang="en-US" sz="1400" dirty="0">
              <a:solidFill>
                <a:srgbClr val="262626"/>
              </a:solidFill>
            </a:endParaRPr>
          </a:p>
          <a:p>
            <a:pPr marL="57150" indent="0" defTabSz="457200">
              <a:lnSpc>
                <a:spcPct val="200000"/>
              </a:lnSpc>
              <a:spcBef>
                <a:spcPts val="0"/>
              </a:spcBef>
              <a:buClr>
                <a:srgbClr val="00628B"/>
              </a:buClr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457200" lvl="1" indent="0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en-GB" sz="10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AED35B"/>
              </a:buClr>
              <a:buNone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3">
              <a:buClr>
                <a:srgbClr val="AED35B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</p:txBody>
      </p:sp>
      <p:pic>
        <p:nvPicPr>
          <p:cNvPr id="12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1600" cy="396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867052"/>
              </p:ext>
            </p:extLst>
          </p:nvPr>
        </p:nvGraphicFramePr>
        <p:xfrm>
          <a:off x="687600" y="3394799"/>
          <a:ext cx="1582111" cy="127245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82111"/>
              </a:tblGrid>
              <a:tr h="12724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200" b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Robot Program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200" b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     </a:t>
                      </a:r>
                      <a:r>
                        <a:rPr kumimoji="0" lang="da-DK" sz="1200" b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MoveL</a:t>
                      </a:r>
                      <a:endParaRPr kumimoji="0" lang="da-DK" sz="1200" b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200" b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          Waypoint_1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200" b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          IF force() &lt; 30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200" b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               Waypoint_2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01" y="3989828"/>
            <a:ext cx="1333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72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 smtClean="0"/>
              <a:t>高级</a:t>
            </a:r>
            <a:r>
              <a:rPr lang="en-US" altLang="zh-CN" dirty="0" smtClean="0"/>
              <a:t>TCP</a:t>
            </a:r>
            <a:r>
              <a:rPr lang="zh-CN" altLang="en-US" dirty="0" smtClean="0"/>
              <a:t>使用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</a:t>
            </a:r>
            <a:r>
              <a:rPr lang="zh-CN" altLang="en-US" dirty="0" smtClean="0"/>
              <a:t>服务器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 dirty="0" smtClean="0"/>
              <a:t>客户端界面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</a:t>
            </a:r>
            <a:r>
              <a:rPr lang="zh-CN" altLang="en-US" dirty="0"/>
              <a:t>通讯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 dirty="0" smtClean="0"/>
              <a:t>故障处理流程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90</a:t>
            </a:fld>
            <a:endParaRPr lang="en-US"/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10659" y="2116300"/>
            <a:ext cx="479425" cy="473075"/>
          </a:xfrm>
          <a:solidFill>
            <a:srgbClr val="00628B"/>
          </a:solidFill>
        </p:spPr>
        <p:txBody>
          <a:bodyPr vert="horz" lIns="0" tIns="0" rIns="0" bIns="0" numCol="1" rtlCol="0" anchor="ctr">
            <a:norm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290084" y="2116068"/>
            <a:ext cx="3298825" cy="473075"/>
          </a:xfrm>
          <a:solidFill>
            <a:srgbClr val="5DADCF"/>
          </a:solidFill>
          <a:ln>
            <a:noFill/>
          </a:ln>
        </p:spPr>
        <p:txBody>
          <a:bodyPr vert="horz" lIns="0" tIns="0" rIns="0" bIns="0" numCol="1" rtlCol="0" anchor="ctr">
            <a:no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客户端界面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3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客户端界面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8</a:t>
            </a:r>
            <a:endParaRPr lang="en-SG" dirty="0"/>
          </a:p>
        </p:txBody>
      </p:sp>
      <p:sp>
        <p:nvSpPr>
          <p:cNvPr id="8" name="Pladsholder til indhold 2"/>
          <p:cNvSpPr txBox="1">
            <a:spLocks/>
          </p:cNvSpPr>
          <p:nvPr/>
        </p:nvSpPr>
        <p:spPr>
          <a:xfrm>
            <a:off x="242595" y="504000"/>
            <a:ext cx="8590119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什么是客户端界面？</a:t>
            </a: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服务器仅仅运行在机器人控制器</a:t>
            </a:r>
            <a:endParaRPr lang="en-US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功能性</a:t>
            </a: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服务器连续发出机器人状态的数据流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客户端能发出机器人脚本（</a:t>
            </a:r>
            <a:r>
              <a:rPr lang="en-US" sz="1400" dirty="0" smtClean="0">
                <a:solidFill>
                  <a:srgbClr val="262626"/>
                </a:solidFill>
              </a:rPr>
              <a:t> </a:t>
            </a:r>
            <a:r>
              <a:rPr lang="en-US" sz="1400" dirty="0" err="1" smtClean="0">
                <a:solidFill>
                  <a:srgbClr val="262626"/>
                </a:solidFill>
              </a:rPr>
              <a:t>URScript</a:t>
            </a:r>
            <a:r>
              <a:rPr lang="zh-CN" altLang="en-US" sz="1400" dirty="0" smtClean="0">
                <a:solidFill>
                  <a:srgbClr val="262626"/>
                </a:solidFill>
              </a:rPr>
              <a:t>）指令给服务器</a:t>
            </a:r>
            <a:r>
              <a:rPr lang="en-US" sz="1400" dirty="0" smtClean="0">
                <a:solidFill>
                  <a:srgbClr val="262626"/>
                </a:solidFill>
              </a:rPr>
              <a:t> </a:t>
            </a:r>
          </a:p>
          <a:p>
            <a:pPr lvl="2">
              <a:buClr>
                <a:srgbClr val="00628B"/>
              </a:buClr>
            </a:pPr>
            <a:r>
              <a:rPr lang="zh-CN" altLang="en-US" sz="1000" dirty="0" smtClean="0">
                <a:solidFill>
                  <a:srgbClr val="262626"/>
                </a:solidFill>
              </a:rPr>
              <a:t>（服务器总是等待输入的指令）</a:t>
            </a:r>
            <a:endParaRPr lang="en-US" sz="10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0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什么是客户端界面？</a:t>
            </a:r>
            <a:endParaRPr lang="en-SG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943639" y="3696621"/>
            <a:ext cx="5256722" cy="1287571"/>
            <a:chOff x="1943639" y="4212037"/>
            <a:chExt cx="5256722" cy="1287571"/>
          </a:xfrm>
        </p:grpSpPr>
        <p:grpSp>
          <p:nvGrpSpPr>
            <p:cNvPr id="10" name="Gruppe 2"/>
            <p:cNvGrpSpPr/>
            <p:nvPr/>
          </p:nvGrpSpPr>
          <p:grpSpPr>
            <a:xfrm>
              <a:off x="1943639" y="4212037"/>
              <a:ext cx="5256722" cy="864470"/>
              <a:chOff x="1829878" y="3386147"/>
              <a:chExt cx="5256722" cy="864470"/>
            </a:xfrm>
          </p:grpSpPr>
          <p:grpSp>
            <p:nvGrpSpPr>
              <p:cNvPr id="14" name="Gruppe 17"/>
              <p:cNvGrpSpPr/>
              <p:nvPr/>
            </p:nvGrpSpPr>
            <p:grpSpPr>
              <a:xfrm>
                <a:off x="3557079" y="3386147"/>
                <a:ext cx="3529521" cy="864468"/>
                <a:chOff x="3557079" y="3386147"/>
                <a:chExt cx="3529521" cy="864468"/>
              </a:xfrm>
            </p:grpSpPr>
            <p:cxnSp>
              <p:nvCxnSpPr>
                <p:cNvPr id="16" name="Lige forbindelse 11"/>
                <p:cNvCxnSpPr/>
                <p:nvPr/>
              </p:nvCxnSpPr>
              <p:spPr>
                <a:xfrm rot="16200000" flipH="1" flipV="1">
                  <a:off x="4457078" y="2918382"/>
                  <a:ext cx="1" cy="180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kstboks 14"/>
                <p:cNvSpPr txBox="1"/>
                <p:nvPr/>
              </p:nvSpPr>
              <p:spPr>
                <a:xfrm>
                  <a:off x="3882607" y="3566474"/>
                  <a:ext cx="1260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i="1" dirty="0"/>
                    <a:t>以太网</a:t>
                  </a:r>
                  <a:endParaRPr lang="da-DK" sz="1400" i="1" dirty="0"/>
                </a:p>
              </p:txBody>
            </p:sp>
            <p:sp>
              <p:nvSpPr>
                <p:cNvPr id="18" name="Afrundet rektangel 15"/>
                <p:cNvSpPr/>
                <p:nvPr/>
              </p:nvSpPr>
              <p:spPr>
                <a:xfrm>
                  <a:off x="5359400" y="3386147"/>
                  <a:ext cx="1727200" cy="864468"/>
                </a:xfrm>
                <a:prstGeom prst="round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a-DK" sz="1400" dirty="0" smtClean="0"/>
                    <a:t>UR </a:t>
                  </a:r>
                  <a:r>
                    <a:rPr lang="zh-CN" altLang="en-US" sz="1400" dirty="0"/>
                    <a:t>控制器</a:t>
                  </a:r>
                  <a:endParaRPr lang="da-DK" sz="1400" dirty="0"/>
                </a:p>
              </p:txBody>
            </p:sp>
          </p:grpSp>
          <p:sp>
            <p:nvSpPr>
              <p:cNvPr id="15" name="Afrundet rektangel 9"/>
              <p:cNvSpPr/>
              <p:nvPr/>
            </p:nvSpPr>
            <p:spPr>
              <a:xfrm>
                <a:off x="1829878" y="3386149"/>
                <a:ext cx="1727200" cy="864468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a-DK" sz="1400" smtClean="0"/>
                  <a:t>PC</a:t>
                </a:r>
                <a:endParaRPr lang="da-DK" sz="1400"/>
              </a:p>
            </p:txBody>
          </p:sp>
        </p:grpSp>
        <p:sp>
          <p:nvSpPr>
            <p:cNvPr id="11" name="Højre-venstrepil 3"/>
            <p:cNvSpPr/>
            <p:nvPr/>
          </p:nvSpPr>
          <p:spPr>
            <a:xfrm>
              <a:off x="3858720" y="4744505"/>
              <a:ext cx="1474472" cy="338754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数据传输</a:t>
              </a:r>
              <a:endParaRPr lang="en-GB" sz="1400" dirty="0"/>
            </a:p>
          </p:txBody>
        </p:sp>
        <p:sp>
          <p:nvSpPr>
            <p:cNvPr id="12" name="Tekstboks 12"/>
            <p:cNvSpPr txBox="1"/>
            <p:nvPr/>
          </p:nvSpPr>
          <p:spPr>
            <a:xfrm>
              <a:off x="2104759" y="5176272"/>
              <a:ext cx="126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i="1" dirty="0"/>
                <a:t>客户端</a:t>
              </a:r>
              <a:endParaRPr lang="da-DK" sz="1400" i="1" dirty="0"/>
            </a:p>
          </p:txBody>
        </p:sp>
        <p:sp>
          <p:nvSpPr>
            <p:cNvPr id="13" name="Tekstboks 13"/>
            <p:cNvSpPr txBox="1"/>
            <p:nvPr/>
          </p:nvSpPr>
          <p:spPr>
            <a:xfrm>
              <a:off x="5706761" y="5191831"/>
              <a:ext cx="126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i="1" dirty="0"/>
                <a:t>服务器</a:t>
              </a:r>
              <a:endParaRPr lang="da-DK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0951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客户端界面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8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5" y="504000"/>
            <a:ext cx="8590119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有效</a:t>
            </a:r>
            <a:r>
              <a:rPr lang="zh-CN" altLang="en-US" sz="1800" dirty="0" smtClean="0">
                <a:solidFill>
                  <a:srgbClr val="262626"/>
                </a:solidFill>
              </a:rPr>
              <a:t>的界面</a:t>
            </a: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99CC00"/>
              </a:buClr>
              <a:buNone/>
            </a:pP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实时客户端界面比初级</a:t>
            </a:r>
            <a:r>
              <a:rPr lang="en-US" altLang="zh-CN" sz="1400" dirty="0" smtClean="0">
                <a:solidFill>
                  <a:srgbClr val="262626"/>
                </a:solidFill>
              </a:rPr>
              <a:t>/</a:t>
            </a:r>
            <a:r>
              <a:rPr lang="zh-CN" altLang="en-US" sz="1400" dirty="0" smtClean="0">
                <a:solidFill>
                  <a:srgbClr val="262626"/>
                </a:solidFill>
              </a:rPr>
              <a:t>第二级更快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>
                <a:latin typeface="+mj-lt"/>
              </a:rPr>
              <a:t>有效</a:t>
            </a:r>
            <a:r>
              <a:rPr lang="zh-CN" altLang="en-US" dirty="0" smtClean="0">
                <a:latin typeface="+mj-lt"/>
              </a:rPr>
              <a:t>的界面</a:t>
            </a:r>
            <a:endParaRPr lang="en-SG" dirty="0">
              <a:latin typeface="+mj-lt"/>
            </a:endParaRPr>
          </a:p>
        </p:txBody>
      </p:sp>
      <p:graphicFrame>
        <p:nvGraphicFramePr>
          <p:cNvPr id="7" name="Tabel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07529"/>
              </p:ext>
            </p:extLst>
          </p:nvPr>
        </p:nvGraphicFramePr>
        <p:xfrm>
          <a:off x="932389" y="1916980"/>
          <a:ext cx="7277110" cy="172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6511"/>
                <a:gridCol w="1675553"/>
                <a:gridCol w="1516338"/>
                <a:gridCol w="1424354"/>
                <a:gridCol w="1424354"/>
              </a:tblGrid>
              <a:tr h="576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</a:rPr>
                        <a:t>传输（</a:t>
                      </a:r>
                      <a:r>
                        <a:rPr lang="en-GB" sz="1200" dirty="0" smtClean="0">
                          <a:solidFill>
                            <a:srgbClr val="262626"/>
                          </a:solidFill>
                        </a:rPr>
                        <a:t>Transmit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</a:rPr>
                        <a:t>）</a:t>
                      </a:r>
                      <a:endParaRPr lang="en-GB" sz="1200" dirty="0" smtClean="0">
                        <a:solidFill>
                          <a:srgbClr val="26262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机器人状态和附加信息</a:t>
                      </a:r>
                      <a:endParaRPr lang="da-DK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机器人状态信息</a:t>
                      </a:r>
                      <a:endParaRPr lang="da-DK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机器人状态信息</a:t>
                      </a:r>
                      <a:endParaRPr lang="da-DK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机器人状态信息</a:t>
                      </a:r>
                      <a:endParaRPr lang="da-DK" sz="1200" dirty="0"/>
                    </a:p>
                  </a:txBody>
                  <a:tcPr anchor="ctr"/>
                </a:tc>
              </a:tr>
              <a:tr h="576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</a:rPr>
                        <a:t>接收（</a:t>
                      </a:r>
                      <a:r>
                        <a:rPr lang="en-GB" sz="1200" dirty="0" smtClean="0">
                          <a:solidFill>
                            <a:srgbClr val="262626"/>
                          </a:solidFill>
                        </a:rPr>
                        <a:t>Receive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</a:rPr>
                        <a:t>）</a:t>
                      </a:r>
                      <a:endParaRPr lang="en-GB" sz="1200" dirty="0" smtClean="0">
                        <a:solidFill>
                          <a:srgbClr val="26262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脚本指令</a:t>
                      </a:r>
                      <a:endParaRPr lang="da-DK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脚本指令</a:t>
                      </a:r>
                      <a:endParaRPr lang="da-DK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脚本指令</a:t>
                      </a:r>
                      <a:endParaRPr lang="da-DK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脚本指令</a:t>
                      </a:r>
                      <a:endParaRPr lang="da-DK" sz="1200" dirty="0" smtClean="0"/>
                    </a:p>
                  </a:txBody>
                  <a:tcPr anchor="ctr"/>
                </a:tc>
              </a:tr>
              <a:tr h="576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</a:rPr>
                        <a:t>端口号（</a:t>
                      </a:r>
                      <a:r>
                        <a:rPr lang="en-GB" sz="1200" dirty="0" smtClean="0">
                          <a:solidFill>
                            <a:srgbClr val="262626"/>
                          </a:solidFill>
                        </a:rPr>
                        <a:t>Port no.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</a:rPr>
                        <a:t>）</a:t>
                      </a:r>
                      <a:endParaRPr lang="en-GB" sz="1200" dirty="0" smtClean="0">
                        <a:solidFill>
                          <a:srgbClr val="26262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sz="1200" smtClean="0"/>
                        <a:t>30001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sz="1200" dirty="0" smtClean="0"/>
                        <a:t>30002</a:t>
                      </a:r>
                      <a:endParaRPr lang="da-DK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sz="1200" dirty="0" smtClean="0"/>
                        <a:t>30003</a:t>
                      </a:r>
                      <a:endParaRPr lang="da-DK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sz="1200" dirty="0" smtClean="0"/>
                        <a:t>30004</a:t>
                      </a:r>
                      <a:endParaRPr lang="da-DK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Tabel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025768"/>
              </p:ext>
            </p:extLst>
          </p:nvPr>
        </p:nvGraphicFramePr>
        <p:xfrm>
          <a:off x="932389" y="1525769"/>
          <a:ext cx="7277109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224"/>
                <a:gridCol w="1673809"/>
                <a:gridCol w="1507186"/>
                <a:gridCol w="1430445"/>
                <a:gridCol w="1430445"/>
              </a:tblGrid>
              <a:tr h="288000">
                <a:tc>
                  <a:txBody>
                    <a:bodyPr/>
                    <a:lstStyle/>
                    <a:p>
                      <a:pPr algn="l"/>
                      <a:endParaRPr lang="da-DK" sz="1200" b="1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初级</a:t>
                      </a:r>
                      <a:endParaRPr lang="da-DK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第二级</a:t>
                      </a:r>
                      <a:endParaRPr lang="da-DK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实时</a:t>
                      </a:r>
                      <a:endParaRPr lang="da-DK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实时数据交换（</a:t>
                      </a:r>
                      <a:r>
                        <a:rPr lang="en-US" altLang="zh-CN" sz="1200" b="1" dirty="0" smtClean="0"/>
                        <a:t>RTDE</a:t>
                      </a:r>
                      <a:r>
                        <a:rPr lang="zh-CN" altLang="en-US" sz="1200" b="1" dirty="0" smtClean="0"/>
                        <a:t>）</a:t>
                      </a:r>
                      <a:endParaRPr lang="da-DK" sz="12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99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客户端界面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8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5" y="504000"/>
            <a:ext cx="8590119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数据流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传输数据流意味着包含大量的数据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主要用于</a:t>
            </a:r>
            <a:r>
              <a:rPr lang="en-US" altLang="zh-CN" sz="1400" dirty="0" smtClean="0">
                <a:solidFill>
                  <a:srgbClr val="262626"/>
                </a:solidFill>
              </a:rPr>
              <a:t>GUI</a:t>
            </a:r>
            <a:r>
              <a:rPr lang="zh-CN" altLang="en-US" sz="1400" dirty="0" smtClean="0">
                <a:solidFill>
                  <a:srgbClr val="262626"/>
                </a:solidFill>
              </a:rPr>
              <a:t>和控制器之间通讯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需要写一个程序从接收的数据中提取请求的数据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技术支持网站有更多信息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接收数据需要许多工作，并不是最好的选项</a:t>
            </a: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6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传输数据流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399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客户端界面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8</a:t>
            </a:r>
            <a:endParaRPr lang="en-SG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242595" y="504000"/>
            <a:ext cx="8590119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发送到客户端界面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从远程上位机用客户端界面发送脚本指令更有用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在接收时各个指令按顺序执行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发一个函数并且稍后执行它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不通过</a:t>
            </a:r>
            <a:r>
              <a:rPr lang="en-US" altLang="zh-CN" sz="1400" dirty="0" smtClean="0">
                <a:solidFill>
                  <a:srgbClr val="262626"/>
                </a:solidFill>
              </a:rPr>
              <a:t>GUI</a:t>
            </a:r>
            <a:r>
              <a:rPr lang="zh-CN" altLang="en-US" sz="1400" dirty="0" smtClean="0">
                <a:solidFill>
                  <a:srgbClr val="262626"/>
                </a:solidFill>
              </a:rPr>
              <a:t>，能够用脚本写一个程序并且执行它</a:t>
            </a: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20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发送指令</a:t>
            </a:r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399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客户端界面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8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5" y="504000"/>
            <a:ext cx="8590119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打开</a:t>
            </a:r>
            <a:r>
              <a:rPr lang="en-GB" sz="1800" dirty="0" smtClean="0">
                <a:solidFill>
                  <a:srgbClr val="262626"/>
                </a:solidFill>
              </a:rPr>
              <a:t> </a:t>
            </a:r>
            <a:r>
              <a:rPr lang="en-GB" sz="1800" dirty="0" err="1" smtClean="0">
                <a:solidFill>
                  <a:srgbClr val="262626"/>
                </a:solidFill>
              </a:rPr>
              <a:t>SocketTest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选择客户端（</a:t>
            </a:r>
            <a:r>
              <a:rPr lang="en-US" altLang="zh-CN" sz="1400" dirty="0" smtClean="0">
                <a:solidFill>
                  <a:srgbClr val="262626"/>
                </a:solidFill>
              </a:rPr>
              <a:t>Client</a:t>
            </a:r>
            <a:r>
              <a:rPr lang="zh-CN" altLang="en-US" sz="1400" dirty="0" smtClean="0">
                <a:solidFill>
                  <a:srgbClr val="262626"/>
                </a:solidFill>
              </a:rPr>
              <a:t>）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设置端口号 </a:t>
            </a:r>
            <a:r>
              <a:rPr lang="en-GB" sz="1400" dirty="0" smtClean="0">
                <a:solidFill>
                  <a:srgbClr val="262626"/>
                </a:solidFill>
              </a:rPr>
              <a:t>port no. 30001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连接</a:t>
            </a: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发送一个简单指令，例如：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popup()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 smtClean="0">
                <a:solidFill>
                  <a:srgbClr val="262626"/>
                </a:solidFill>
              </a:rPr>
              <a:t>set_digital_out</a:t>
            </a:r>
            <a:r>
              <a:rPr lang="en-GB" sz="1400" dirty="0" smtClean="0">
                <a:solidFill>
                  <a:srgbClr val="262626"/>
                </a:solidFill>
              </a:rPr>
              <a:t>()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 smtClean="0">
                <a:solidFill>
                  <a:srgbClr val="262626"/>
                </a:solidFill>
              </a:rPr>
              <a:t>movel</a:t>
            </a:r>
            <a:r>
              <a:rPr lang="en-GB" sz="1400" dirty="0" smtClean="0">
                <a:solidFill>
                  <a:srgbClr val="262626"/>
                </a:solidFill>
              </a:rPr>
              <a:t>()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 smtClean="0">
                <a:solidFill>
                  <a:srgbClr val="262626"/>
                </a:solidFill>
              </a:rPr>
              <a:t>speedj</a:t>
            </a:r>
            <a:r>
              <a:rPr lang="en-GB" sz="1400" dirty="0" smtClean="0">
                <a:solidFill>
                  <a:srgbClr val="262626"/>
                </a:solidFill>
              </a:rPr>
              <a:t>()</a:t>
            </a:r>
            <a:br>
              <a:rPr lang="en-GB" sz="1400" dirty="0" smtClean="0">
                <a:solidFill>
                  <a:srgbClr val="262626"/>
                </a:solidFill>
              </a:rPr>
            </a:br>
            <a:r>
              <a:rPr lang="en-GB" sz="1400" dirty="0" smtClean="0">
                <a:solidFill>
                  <a:srgbClr val="262626"/>
                </a:solidFill>
              </a:rPr>
              <a:t/>
            </a:r>
            <a:br>
              <a:rPr lang="en-GB" sz="1400" dirty="0" smtClean="0">
                <a:solidFill>
                  <a:srgbClr val="262626"/>
                </a:solidFill>
              </a:rPr>
            </a:br>
            <a:r>
              <a:rPr lang="en-GB" sz="1400" dirty="0" smtClean="0">
                <a:solidFill>
                  <a:srgbClr val="262626"/>
                </a:solidFill>
              </a:rPr>
              <a:t/>
            </a:r>
            <a:br>
              <a:rPr lang="en-GB" sz="1400" dirty="0" smtClean="0">
                <a:solidFill>
                  <a:srgbClr val="262626"/>
                </a:solidFill>
              </a:rPr>
            </a:br>
            <a:r>
              <a:rPr lang="en-GB" sz="1400" dirty="0" smtClean="0">
                <a:solidFill>
                  <a:srgbClr val="262626"/>
                </a:solidFill>
              </a:rPr>
              <a:t/>
            </a:r>
            <a:br>
              <a:rPr lang="en-GB" sz="1400" dirty="0" smtClean="0">
                <a:solidFill>
                  <a:srgbClr val="262626"/>
                </a:solidFill>
              </a:rPr>
            </a:br>
            <a:r>
              <a:rPr lang="en-GB" sz="1400" dirty="0" smtClean="0">
                <a:solidFill>
                  <a:srgbClr val="262626"/>
                </a:solidFill>
              </a:rPr>
              <a:t/>
            </a:r>
            <a:br>
              <a:rPr lang="en-GB" sz="1400" dirty="0" smtClean="0">
                <a:solidFill>
                  <a:srgbClr val="262626"/>
                </a:solidFill>
              </a:rPr>
            </a:br>
            <a:endParaRPr lang="en-GB" sz="2400" i="1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参考“脚本手册”，有对脚本代码语法的详细解释</a:t>
            </a: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发送指令</a:t>
            </a:r>
            <a:endParaRPr lang="da-DK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813600"/>
            <a:ext cx="4752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9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客户端界面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8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302884" y="504000"/>
            <a:ext cx="8043258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通过</a:t>
            </a:r>
            <a:r>
              <a:rPr lang="en-US" sz="1800" dirty="0" smtClean="0">
                <a:solidFill>
                  <a:srgbClr val="262626"/>
                </a:solidFill>
              </a:rPr>
              <a:t> </a:t>
            </a:r>
            <a:r>
              <a:rPr lang="en-US" sz="1800" dirty="0" err="1" smtClean="0">
                <a:solidFill>
                  <a:srgbClr val="262626"/>
                </a:solidFill>
              </a:rPr>
              <a:t>SocketTest</a:t>
            </a:r>
            <a:r>
              <a:rPr lang="en-US" sz="1800" dirty="0" smtClean="0">
                <a:solidFill>
                  <a:srgbClr val="262626"/>
                </a:solidFill>
              </a:rPr>
              <a:t> </a:t>
            </a:r>
            <a:r>
              <a:rPr lang="zh-CN" altLang="en-US" sz="1800" dirty="0" smtClean="0">
                <a:solidFill>
                  <a:srgbClr val="262626"/>
                </a:solidFill>
              </a:rPr>
              <a:t>发送指令到机器人客户端执行以下操作（参考脚本手册，注意正确的语法）：</a:t>
            </a: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 smtClean="0">
                <a:solidFill>
                  <a:srgbClr val="262626"/>
                </a:solidFill>
              </a:rPr>
              <a:t>用下列指令在基座坐标系下移动机器人</a:t>
            </a:r>
            <a:r>
              <a:rPr lang="en-US" altLang="zh-CN" sz="1800" dirty="0" smtClean="0">
                <a:solidFill>
                  <a:srgbClr val="262626"/>
                </a:solidFill>
              </a:rPr>
              <a:t>TCP</a:t>
            </a:r>
            <a:r>
              <a:rPr lang="zh-CN" altLang="en-US" sz="1800" dirty="0" smtClean="0">
                <a:solidFill>
                  <a:srgbClr val="262626"/>
                </a:solidFill>
              </a:rPr>
              <a:t>：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Z </a:t>
            </a:r>
            <a:r>
              <a:rPr lang="zh-CN" altLang="en-US" sz="1400" dirty="0" smtClean="0">
                <a:solidFill>
                  <a:srgbClr val="262626"/>
                </a:solidFill>
              </a:rPr>
              <a:t>速度（</a:t>
            </a:r>
            <a:r>
              <a:rPr lang="en-US" sz="1400" dirty="0" smtClean="0">
                <a:solidFill>
                  <a:srgbClr val="262626"/>
                </a:solidFill>
              </a:rPr>
              <a:t>velocity</a:t>
            </a:r>
            <a:r>
              <a:rPr lang="zh-CN" altLang="en-US" sz="1400" dirty="0" smtClean="0">
                <a:solidFill>
                  <a:srgbClr val="262626"/>
                </a:solidFill>
              </a:rPr>
              <a:t>）</a:t>
            </a:r>
            <a:r>
              <a:rPr lang="en-US" sz="1400" dirty="0" smtClean="0">
                <a:solidFill>
                  <a:srgbClr val="262626"/>
                </a:solidFill>
              </a:rPr>
              <a:t> = 0.3 m/s</a:t>
            </a: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X, Y, RX, RY, RZ  </a:t>
            </a:r>
            <a:r>
              <a:rPr lang="zh-CN" altLang="en-US" sz="1400" dirty="0" smtClean="0">
                <a:solidFill>
                  <a:srgbClr val="262626"/>
                </a:solidFill>
              </a:rPr>
              <a:t>所有速度</a:t>
            </a:r>
            <a:r>
              <a:rPr lang="en-US" sz="1400" dirty="0" smtClean="0">
                <a:solidFill>
                  <a:srgbClr val="262626"/>
                </a:solidFill>
              </a:rPr>
              <a:t> = 0 m/s.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延时 </a:t>
            </a:r>
            <a:r>
              <a:rPr lang="en-GB" sz="1400" dirty="0" smtClean="0">
                <a:solidFill>
                  <a:srgbClr val="262626"/>
                </a:solidFill>
              </a:rPr>
              <a:t>Timeout = 1 second</a:t>
            </a: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加速度（</a:t>
            </a:r>
            <a:r>
              <a:rPr lang="en-US" sz="1400" dirty="0" smtClean="0">
                <a:solidFill>
                  <a:srgbClr val="262626"/>
                </a:solidFill>
              </a:rPr>
              <a:t>Acceleration</a:t>
            </a:r>
            <a:r>
              <a:rPr lang="zh-CN" altLang="en-US" sz="1400" dirty="0" smtClean="0">
                <a:solidFill>
                  <a:srgbClr val="262626"/>
                </a:solidFill>
              </a:rPr>
              <a:t>）</a:t>
            </a:r>
            <a:r>
              <a:rPr lang="en-US" sz="1400" dirty="0" smtClean="0">
                <a:solidFill>
                  <a:srgbClr val="262626"/>
                </a:solidFill>
              </a:rPr>
              <a:t> = 0.5m/s²</a:t>
            </a: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用下列指令</a:t>
            </a:r>
            <a:r>
              <a:rPr lang="zh-CN" altLang="en-US" sz="1800" dirty="0" smtClean="0">
                <a:solidFill>
                  <a:srgbClr val="262626"/>
                </a:solidFill>
              </a:rPr>
              <a:t>在</a:t>
            </a:r>
            <a:r>
              <a:rPr lang="zh-CN" altLang="en-US" sz="1800" dirty="0">
                <a:solidFill>
                  <a:srgbClr val="262626"/>
                </a:solidFill>
              </a:rPr>
              <a:t>工具</a:t>
            </a:r>
            <a:r>
              <a:rPr lang="zh-CN" altLang="en-US" sz="1800" dirty="0" smtClean="0">
                <a:solidFill>
                  <a:srgbClr val="262626"/>
                </a:solidFill>
              </a:rPr>
              <a:t>坐标系</a:t>
            </a:r>
            <a:r>
              <a:rPr lang="zh-CN" altLang="en-US" sz="1800" dirty="0">
                <a:solidFill>
                  <a:srgbClr val="262626"/>
                </a:solidFill>
              </a:rPr>
              <a:t>下移动机器人</a:t>
            </a:r>
            <a:r>
              <a:rPr lang="en-US" altLang="zh-CN" sz="1800" dirty="0">
                <a:solidFill>
                  <a:srgbClr val="262626"/>
                </a:solidFill>
              </a:rPr>
              <a:t>TCP</a:t>
            </a:r>
            <a:r>
              <a:rPr lang="zh-CN" altLang="en-US" sz="1800" dirty="0">
                <a:solidFill>
                  <a:srgbClr val="262626"/>
                </a:solidFill>
              </a:rPr>
              <a:t>：</a:t>
            </a:r>
            <a:endParaRPr lang="en-GB" altLang="zh-CN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Z = Z + 0.1 m </a:t>
            </a:r>
            <a:r>
              <a:rPr lang="zh-CN" altLang="en-US" sz="1400" dirty="0" smtClean="0">
                <a:solidFill>
                  <a:srgbClr val="262626"/>
                </a:solidFill>
              </a:rPr>
              <a:t>（当前</a:t>
            </a:r>
            <a:r>
              <a:rPr lang="en-US" altLang="zh-CN" sz="1400" dirty="0" smtClean="0">
                <a:solidFill>
                  <a:srgbClr val="262626"/>
                </a:solidFill>
              </a:rPr>
              <a:t>TCP Z</a:t>
            </a:r>
            <a:r>
              <a:rPr lang="zh-CN" altLang="en-US" sz="1400" dirty="0" smtClean="0">
                <a:solidFill>
                  <a:srgbClr val="262626"/>
                </a:solidFill>
              </a:rPr>
              <a:t>值增加</a:t>
            </a:r>
            <a:r>
              <a:rPr lang="en-US" sz="1400" dirty="0" smtClean="0">
                <a:solidFill>
                  <a:srgbClr val="262626"/>
                </a:solidFill>
              </a:rPr>
              <a:t> 0.1 m </a:t>
            </a:r>
            <a:r>
              <a:rPr lang="zh-CN" altLang="en-US" sz="1400" dirty="0">
                <a:solidFill>
                  <a:srgbClr val="262626"/>
                </a:solidFill>
              </a:rPr>
              <a:t>）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在工具空间直线运动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速度（</a:t>
            </a:r>
            <a:r>
              <a:rPr lang="en-US" sz="1400" dirty="0" smtClean="0">
                <a:solidFill>
                  <a:srgbClr val="262626"/>
                </a:solidFill>
              </a:rPr>
              <a:t>Velocity </a:t>
            </a:r>
            <a:r>
              <a:rPr lang="zh-CN" altLang="en-US" sz="1400" dirty="0" smtClean="0">
                <a:solidFill>
                  <a:srgbClr val="262626"/>
                </a:solidFill>
              </a:rPr>
              <a:t>）</a:t>
            </a:r>
            <a:r>
              <a:rPr lang="en-US" sz="1400" dirty="0" smtClean="0">
                <a:solidFill>
                  <a:srgbClr val="262626"/>
                </a:solidFill>
              </a:rPr>
              <a:t>= 0.2 m/s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加速度（</a:t>
            </a:r>
            <a:r>
              <a:rPr lang="en-US" sz="1400" dirty="0" smtClean="0">
                <a:solidFill>
                  <a:srgbClr val="262626"/>
                </a:solidFill>
              </a:rPr>
              <a:t>Acceleration</a:t>
            </a:r>
            <a:r>
              <a:rPr lang="zh-CN" altLang="en-US" sz="1400" dirty="0" smtClean="0">
                <a:solidFill>
                  <a:srgbClr val="262626"/>
                </a:solidFill>
              </a:rPr>
              <a:t>）</a:t>
            </a:r>
            <a:r>
              <a:rPr lang="en-US" sz="1400" dirty="0" smtClean="0">
                <a:solidFill>
                  <a:srgbClr val="262626"/>
                </a:solidFill>
              </a:rPr>
              <a:t> </a:t>
            </a:r>
            <a:r>
              <a:rPr lang="en-US" sz="1400" dirty="0">
                <a:solidFill>
                  <a:srgbClr val="262626"/>
                </a:solidFill>
              </a:rPr>
              <a:t>=</a:t>
            </a:r>
            <a:r>
              <a:rPr lang="en-US" sz="1400" dirty="0" smtClean="0">
                <a:solidFill>
                  <a:srgbClr val="262626"/>
                </a:solidFill>
              </a:rPr>
              <a:t> </a:t>
            </a:r>
            <a:r>
              <a:rPr lang="en-US" sz="1400" dirty="0">
                <a:solidFill>
                  <a:srgbClr val="262626"/>
                </a:solidFill>
              </a:rPr>
              <a:t>0.5m/s²</a:t>
            </a: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提示：在运动指令中用</a:t>
            </a:r>
            <a:r>
              <a:rPr lang="en-US" sz="1400" dirty="0" smtClean="0">
                <a:solidFill>
                  <a:srgbClr val="262626"/>
                </a:solidFill>
              </a:rPr>
              <a:t> </a:t>
            </a:r>
            <a:r>
              <a:rPr lang="en-US" sz="1400" dirty="0" err="1" smtClean="0">
                <a:solidFill>
                  <a:srgbClr val="262626"/>
                </a:solidFill>
              </a:rPr>
              <a:t>get_actual_tcp_pose</a:t>
            </a:r>
            <a:r>
              <a:rPr lang="en-US" sz="1400" dirty="0" smtClean="0">
                <a:solidFill>
                  <a:srgbClr val="262626"/>
                </a:solidFill>
              </a:rPr>
              <a:t>() </a:t>
            </a:r>
            <a:r>
              <a:rPr lang="zh-CN" altLang="en-US" sz="1400" dirty="0">
                <a:solidFill>
                  <a:srgbClr val="262626"/>
                </a:solidFill>
              </a:rPr>
              <a:t>和</a:t>
            </a:r>
            <a:r>
              <a:rPr lang="en-US" sz="1400" dirty="0" smtClean="0">
                <a:solidFill>
                  <a:srgbClr val="262626"/>
                </a:solidFill>
              </a:rPr>
              <a:t> </a:t>
            </a:r>
            <a:r>
              <a:rPr lang="en-US" sz="1400" dirty="0" err="1" smtClean="0">
                <a:solidFill>
                  <a:srgbClr val="262626"/>
                </a:solidFill>
              </a:rPr>
              <a:t>pose_trans</a:t>
            </a:r>
            <a:r>
              <a:rPr lang="en-US" sz="1400" dirty="0" smtClean="0">
                <a:solidFill>
                  <a:srgbClr val="262626"/>
                </a:solidFill>
              </a:rPr>
              <a:t>() </a:t>
            </a: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培训练习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437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脚本代码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变量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 smtClean="0"/>
              <a:t>高级</a:t>
            </a:r>
            <a:r>
              <a:rPr lang="en-US" altLang="zh-CN" dirty="0" smtClean="0"/>
              <a:t>TCP</a:t>
            </a:r>
            <a:r>
              <a:rPr lang="zh-CN" altLang="en-US" dirty="0" smtClean="0"/>
              <a:t>使用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</a:t>
            </a:r>
            <a:r>
              <a:rPr lang="zh-CN" altLang="en-US" dirty="0" smtClean="0"/>
              <a:t>服务器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</a:t>
            </a:r>
            <a:r>
              <a:rPr lang="zh-CN" altLang="en-US" dirty="0"/>
              <a:t>服务器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 dirty="0" smtClean="0"/>
              <a:t>客户端界面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</a:t>
            </a:r>
            <a:r>
              <a:rPr lang="zh-CN" altLang="en-US" dirty="0"/>
              <a:t>通讯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 dirty="0" smtClean="0"/>
              <a:t>故障处理流程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97</a:t>
            </a:fld>
            <a:endParaRPr lang="en-US"/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10659" y="2717246"/>
            <a:ext cx="479425" cy="473075"/>
          </a:xfrm>
          <a:solidFill>
            <a:srgbClr val="00628B"/>
          </a:solidFill>
        </p:spPr>
        <p:txBody>
          <a:bodyPr vert="horz" lIns="0" tIns="0" rIns="0" bIns="0" numCol="1" rtlCol="0" anchor="ctr">
            <a:norm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290084" y="2708305"/>
            <a:ext cx="3298825" cy="473075"/>
          </a:xfrm>
          <a:solidFill>
            <a:srgbClr val="5DADCF"/>
          </a:solidFill>
          <a:ln>
            <a:noFill/>
          </a:ln>
        </p:spPr>
        <p:txBody>
          <a:bodyPr vert="horz" lIns="0" tIns="0" rIns="0" bIns="0" numCol="1" rtlCol="0" anchor="ctr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Socket </a:t>
            </a:r>
            <a:r>
              <a:rPr lang="zh-CN" altLang="en-US" dirty="0">
                <a:solidFill>
                  <a:schemeClr val="bg1"/>
                </a:solidFill>
              </a:rPr>
              <a:t>通讯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2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Socket </a:t>
            </a:r>
            <a:r>
              <a:rPr lang="zh-CN" altLang="en-US" dirty="0"/>
              <a:t>通讯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9</a:t>
            </a:r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242595" y="504000"/>
            <a:ext cx="8043566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Socket </a:t>
            </a:r>
            <a:r>
              <a:rPr lang="zh-CN" altLang="en-US" sz="1800" dirty="0">
                <a:solidFill>
                  <a:srgbClr val="262626"/>
                </a:solidFill>
              </a:rPr>
              <a:t>通讯</a:t>
            </a: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简单的</a:t>
            </a:r>
            <a:r>
              <a:rPr lang="en-US" sz="1400" dirty="0" smtClean="0">
                <a:solidFill>
                  <a:srgbClr val="262626"/>
                </a:solidFill>
              </a:rPr>
              <a:t> TCP/IP socket </a:t>
            </a:r>
            <a:r>
              <a:rPr lang="zh-CN" altLang="en-US" sz="1400" dirty="0" smtClean="0">
                <a:solidFill>
                  <a:srgbClr val="262626"/>
                </a:solidFill>
              </a:rPr>
              <a:t>通讯对机器人和其他设备传输数据很有用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机器人</a:t>
            </a:r>
            <a:r>
              <a:rPr lang="en-US" altLang="zh-CN" sz="1400" dirty="0" smtClean="0">
                <a:solidFill>
                  <a:srgbClr val="262626"/>
                </a:solidFill>
              </a:rPr>
              <a:t>=</a:t>
            </a:r>
            <a:r>
              <a:rPr lang="zh-CN" altLang="en-US" sz="1400" dirty="0" smtClean="0">
                <a:solidFill>
                  <a:srgbClr val="262626"/>
                </a:solidFill>
              </a:rPr>
              <a:t>客户端，其他设备</a:t>
            </a:r>
            <a:r>
              <a:rPr lang="en-US" altLang="zh-CN" sz="1400" dirty="0" smtClean="0">
                <a:solidFill>
                  <a:srgbClr val="262626"/>
                </a:solidFill>
              </a:rPr>
              <a:t>=</a:t>
            </a:r>
            <a:r>
              <a:rPr lang="zh-CN" altLang="en-US" sz="1400" dirty="0" smtClean="0">
                <a:solidFill>
                  <a:srgbClr val="262626"/>
                </a:solidFill>
              </a:rPr>
              <a:t>服务器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功能性</a:t>
            </a: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服务器总是监听来自客户端的通讯请求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开</a:t>
            </a:r>
            <a:r>
              <a:rPr lang="en-US" altLang="zh-CN" sz="1400" dirty="0" smtClean="0">
                <a:solidFill>
                  <a:srgbClr val="262626"/>
                </a:solidFill>
              </a:rPr>
              <a:t>/</a:t>
            </a:r>
            <a:r>
              <a:rPr lang="zh-CN" altLang="en-US" sz="1400" dirty="0" smtClean="0">
                <a:solidFill>
                  <a:srgbClr val="262626"/>
                </a:solidFill>
              </a:rPr>
              <a:t>关</a:t>
            </a:r>
            <a:r>
              <a:rPr lang="en-US" sz="1400" dirty="0" smtClean="0">
                <a:solidFill>
                  <a:srgbClr val="262626"/>
                </a:solidFill>
              </a:rPr>
              <a:t> sockets </a:t>
            </a:r>
            <a:r>
              <a:rPr lang="zh-CN" altLang="en-US" sz="1400" dirty="0">
                <a:solidFill>
                  <a:srgbClr val="262626"/>
                </a:solidFill>
              </a:rPr>
              <a:t>指令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发送</a:t>
            </a:r>
            <a:r>
              <a:rPr lang="en-US" altLang="zh-CN" sz="1400" dirty="0" smtClean="0">
                <a:solidFill>
                  <a:srgbClr val="262626"/>
                </a:solidFill>
              </a:rPr>
              <a:t>/</a:t>
            </a:r>
            <a:r>
              <a:rPr lang="zh-CN" altLang="en-US" sz="1400" dirty="0" smtClean="0">
                <a:solidFill>
                  <a:srgbClr val="262626"/>
                </a:solidFill>
              </a:rPr>
              <a:t>接收不同数据类型指令</a:t>
            </a: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0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什么是</a:t>
            </a:r>
            <a:r>
              <a:rPr lang="en-SG" dirty="0" smtClean="0">
                <a:latin typeface="+mj-lt"/>
              </a:rPr>
              <a:t> Sockets</a:t>
            </a:r>
            <a:r>
              <a:rPr lang="zh-CN" altLang="en-US" dirty="0" smtClean="0">
                <a:latin typeface="+mj-lt"/>
              </a:rPr>
              <a:t>？</a:t>
            </a:r>
            <a:endParaRPr lang="en-SG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43639" y="3471825"/>
            <a:ext cx="5256722" cy="1287571"/>
            <a:chOff x="1943639" y="4212037"/>
            <a:chExt cx="5256722" cy="1287571"/>
          </a:xfrm>
        </p:grpSpPr>
        <p:grpSp>
          <p:nvGrpSpPr>
            <p:cNvPr id="9" name="Gruppe 2"/>
            <p:cNvGrpSpPr/>
            <p:nvPr/>
          </p:nvGrpSpPr>
          <p:grpSpPr>
            <a:xfrm>
              <a:off x="1943639" y="4212037"/>
              <a:ext cx="5256722" cy="864470"/>
              <a:chOff x="1829878" y="3386147"/>
              <a:chExt cx="5256722" cy="864470"/>
            </a:xfrm>
          </p:grpSpPr>
          <p:grpSp>
            <p:nvGrpSpPr>
              <p:cNvPr id="13" name="Gruppe 17"/>
              <p:cNvGrpSpPr/>
              <p:nvPr/>
            </p:nvGrpSpPr>
            <p:grpSpPr>
              <a:xfrm>
                <a:off x="3557079" y="3386147"/>
                <a:ext cx="3529521" cy="864468"/>
                <a:chOff x="3557079" y="3386147"/>
                <a:chExt cx="3529521" cy="864468"/>
              </a:xfrm>
            </p:grpSpPr>
            <p:cxnSp>
              <p:nvCxnSpPr>
                <p:cNvPr id="15" name="Lige forbindelse 11"/>
                <p:cNvCxnSpPr/>
                <p:nvPr/>
              </p:nvCxnSpPr>
              <p:spPr>
                <a:xfrm rot="16200000" flipH="1" flipV="1">
                  <a:off x="4457078" y="2918382"/>
                  <a:ext cx="1" cy="180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kstboks 14"/>
                <p:cNvSpPr txBox="1"/>
                <p:nvPr/>
              </p:nvSpPr>
              <p:spPr>
                <a:xfrm>
                  <a:off x="3882607" y="3566474"/>
                  <a:ext cx="1260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i="1" dirty="0"/>
                    <a:t>以太网</a:t>
                  </a:r>
                  <a:endParaRPr lang="da-DK" sz="1400" i="1" dirty="0"/>
                </a:p>
              </p:txBody>
            </p:sp>
            <p:sp>
              <p:nvSpPr>
                <p:cNvPr id="17" name="Afrundet rektangel 15"/>
                <p:cNvSpPr/>
                <p:nvPr/>
              </p:nvSpPr>
              <p:spPr>
                <a:xfrm>
                  <a:off x="5359400" y="3386147"/>
                  <a:ext cx="1727200" cy="864468"/>
                </a:xfrm>
                <a:prstGeom prst="round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a-DK" sz="1400" dirty="0" smtClean="0"/>
                    <a:t>UR </a:t>
                  </a:r>
                  <a:r>
                    <a:rPr lang="zh-CN" altLang="en-US" sz="1400" dirty="0"/>
                    <a:t>控制器</a:t>
                  </a:r>
                  <a:endParaRPr lang="da-DK" sz="1400" dirty="0"/>
                </a:p>
              </p:txBody>
            </p:sp>
          </p:grpSp>
          <p:sp>
            <p:nvSpPr>
              <p:cNvPr id="14" name="Afrundet rektangel 9"/>
              <p:cNvSpPr/>
              <p:nvPr/>
            </p:nvSpPr>
            <p:spPr>
              <a:xfrm>
                <a:off x="1829878" y="3386149"/>
                <a:ext cx="1727200" cy="864468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a-DK" sz="1400" smtClean="0"/>
                  <a:t>PC</a:t>
                </a:r>
                <a:endParaRPr lang="da-DK" sz="1400"/>
              </a:p>
            </p:txBody>
          </p:sp>
        </p:grpSp>
        <p:sp>
          <p:nvSpPr>
            <p:cNvPr id="10" name="Højre-venstrepil 3"/>
            <p:cNvSpPr/>
            <p:nvPr/>
          </p:nvSpPr>
          <p:spPr>
            <a:xfrm>
              <a:off x="3858720" y="4744505"/>
              <a:ext cx="1474472" cy="338754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/>
                <a:t>数据传输</a:t>
              </a:r>
              <a:endParaRPr lang="en-GB" sz="1400" dirty="0"/>
            </a:p>
          </p:txBody>
        </p:sp>
        <p:sp>
          <p:nvSpPr>
            <p:cNvPr id="11" name="Tekstboks 12"/>
            <p:cNvSpPr txBox="1"/>
            <p:nvPr/>
          </p:nvSpPr>
          <p:spPr>
            <a:xfrm>
              <a:off x="2104759" y="5176272"/>
              <a:ext cx="126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i="1" dirty="0"/>
                <a:t>服务器</a:t>
              </a:r>
              <a:endParaRPr lang="da-DK" sz="1400" i="1" dirty="0"/>
            </a:p>
          </p:txBody>
        </p:sp>
        <p:sp>
          <p:nvSpPr>
            <p:cNvPr id="12" name="Tekstboks 13"/>
            <p:cNvSpPr txBox="1"/>
            <p:nvPr/>
          </p:nvSpPr>
          <p:spPr>
            <a:xfrm>
              <a:off x="5706761" y="5191831"/>
              <a:ext cx="126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i="1" dirty="0"/>
                <a:t>客户端</a:t>
              </a:r>
              <a:endParaRPr lang="da-DK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7181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Socket </a:t>
            </a:r>
            <a:r>
              <a:rPr lang="zh-CN" altLang="en-US" dirty="0"/>
              <a:t>通讯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9</a:t>
            </a: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5" y="504000"/>
            <a:ext cx="8590119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zh-CN" altLang="en-US" sz="1800" dirty="0">
                <a:solidFill>
                  <a:srgbClr val="262626"/>
                </a:solidFill>
              </a:rPr>
              <a:t>打开</a:t>
            </a:r>
            <a:r>
              <a:rPr lang="en-GB" sz="1800" dirty="0" smtClean="0">
                <a:solidFill>
                  <a:srgbClr val="262626"/>
                </a:solidFill>
              </a:rPr>
              <a:t> </a:t>
            </a:r>
            <a:r>
              <a:rPr lang="en-GB" sz="1800" dirty="0" err="1" smtClean="0">
                <a:solidFill>
                  <a:srgbClr val="262626"/>
                </a:solidFill>
              </a:rPr>
              <a:t>SocketTest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62626"/>
                </a:solidFill>
              </a:rPr>
              <a:t>选择</a:t>
            </a:r>
            <a:r>
              <a:rPr lang="en-GB" sz="1400" dirty="0" smtClean="0">
                <a:solidFill>
                  <a:srgbClr val="262626"/>
                </a:solidFill>
              </a:rPr>
              <a:t> Server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定义</a:t>
            </a:r>
            <a:r>
              <a:rPr lang="en-US" altLang="zh-CN" sz="1400" dirty="0" smtClean="0">
                <a:solidFill>
                  <a:srgbClr val="262626"/>
                </a:solidFill>
              </a:rPr>
              <a:t>IP</a:t>
            </a:r>
            <a:r>
              <a:rPr lang="zh-CN" altLang="en-US" sz="1400" dirty="0" smtClean="0">
                <a:solidFill>
                  <a:srgbClr val="262626"/>
                </a:solidFill>
              </a:rPr>
              <a:t>地址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定义端口号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262626"/>
                </a:solidFill>
              </a:rPr>
              <a:t>启动监听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600" i="1" dirty="0" smtClean="0">
                <a:solidFill>
                  <a:srgbClr val="262626"/>
                </a:solidFill>
              </a:rPr>
              <a:t>IP </a:t>
            </a:r>
            <a:r>
              <a:rPr lang="zh-CN" altLang="en-US" sz="1600" i="1" dirty="0" smtClean="0">
                <a:solidFill>
                  <a:srgbClr val="262626"/>
                </a:solidFill>
              </a:rPr>
              <a:t>地址与</a:t>
            </a:r>
            <a:r>
              <a:rPr lang="en-US" altLang="zh-CN" sz="1600" i="1" dirty="0" smtClean="0">
                <a:solidFill>
                  <a:srgbClr val="262626"/>
                </a:solidFill>
              </a:rPr>
              <a:t>PC</a:t>
            </a:r>
            <a:r>
              <a:rPr lang="zh-CN" altLang="en-US" sz="1600" i="1" dirty="0" smtClean="0">
                <a:solidFill>
                  <a:srgbClr val="262626"/>
                </a:solidFill>
              </a:rPr>
              <a:t>地址相同</a:t>
            </a:r>
            <a:endParaRPr lang="en-GB" sz="1600" i="1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zh-CN" altLang="en-US" dirty="0" smtClean="0">
                <a:latin typeface="+mj-lt"/>
              </a:rPr>
              <a:t>启动服务器</a:t>
            </a:r>
            <a:endParaRPr lang="en-SG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813600"/>
            <a:ext cx="475199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b">
        <a:noAutofit/>
      </a:bodyPr>
      <a:lstStyle>
        <a:defPPr algn="r">
          <a:defRPr sz="1400" dirty="0" smtClean="0">
            <a:solidFill>
              <a:schemeClr val="bg1">
                <a:lumMod val="75000"/>
              </a:schemeClr>
            </a:solidFill>
            <a:latin typeface="+mn-lt"/>
            <a:cs typeface="Tahom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schemas.microsoft.com/sharepoint/v3/field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46208</TotalTime>
  <Words>7118</Words>
  <Application>Microsoft Office PowerPoint</Application>
  <PresentationFormat>全屏显示(16:9)</PresentationFormat>
  <Paragraphs>2736</Paragraphs>
  <Slides>121</Slides>
  <Notes>105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121</vt:i4>
      </vt:variant>
    </vt:vector>
  </HeadingPairs>
  <TitlesOfParts>
    <vt:vector size="122" baseType="lpstr">
      <vt:lpstr>Office Theme</vt:lpstr>
      <vt:lpstr>优傲机器人</vt:lpstr>
      <vt:lpstr>欢迎到高级课程培训 </vt:lpstr>
      <vt:lpstr>培训老师介绍：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Jack Wang</cp:lastModifiedBy>
  <cp:revision>349</cp:revision>
  <cp:lastPrinted>2015-10-20T01:54:05Z</cp:lastPrinted>
  <dcterms:created xsi:type="dcterms:W3CDTF">2010-04-12T23:12:02Z</dcterms:created>
  <dcterms:modified xsi:type="dcterms:W3CDTF">2016-08-26T07:55:52Z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